
<file path=[Content_Types].xml><?xml version="1.0" encoding="utf-8"?>
<Types xmlns="http://schemas.openxmlformats.org/package/2006/content-types">
  <Default Extension="img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8"/>
  </p:notesMasterIdLst>
  <p:sldIdLst>
    <p:sldId id="283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rrard Kaylin Elizabeth" userId="e5d919b9-66eb-4a84-996b-2187f802015b" providerId="ADAL" clId="{1EEEE361-6349-4AAF-AB7E-18ED19A93C2C}"/>
    <pc:docChg chg="custSel modSld">
      <pc:chgData name="Sherrard Kaylin Elizabeth" userId="e5d919b9-66eb-4a84-996b-2187f802015b" providerId="ADAL" clId="{1EEEE361-6349-4AAF-AB7E-18ED19A93C2C}" dt="2021-03-23T16:43:01.003" v="173" actId="20577"/>
      <pc:docMkLst>
        <pc:docMk/>
      </pc:docMkLst>
      <pc:sldChg chg="modNotesTx">
        <pc:chgData name="Sherrard Kaylin Elizabeth" userId="e5d919b9-66eb-4a84-996b-2187f802015b" providerId="ADAL" clId="{1EEEE361-6349-4AAF-AB7E-18ED19A93C2C}" dt="2021-03-23T16:39:34.416" v="25" actId="20577"/>
        <pc:sldMkLst>
          <pc:docMk/>
          <pc:sldMk cId="1216078888" sldId="258"/>
        </pc:sldMkLst>
      </pc:sldChg>
      <pc:sldChg chg="modNotesTx">
        <pc:chgData name="Sherrard Kaylin Elizabeth" userId="e5d919b9-66eb-4a84-996b-2187f802015b" providerId="ADAL" clId="{1EEEE361-6349-4AAF-AB7E-18ED19A93C2C}" dt="2021-03-23T16:41:13.388" v="76" actId="20577"/>
        <pc:sldMkLst>
          <pc:docMk/>
          <pc:sldMk cId="3639867872" sldId="262"/>
        </pc:sldMkLst>
      </pc:sldChg>
      <pc:sldChg chg="modNotesTx">
        <pc:chgData name="Sherrard Kaylin Elizabeth" userId="e5d919b9-66eb-4a84-996b-2187f802015b" providerId="ADAL" clId="{1EEEE361-6349-4AAF-AB7E-18ED19A93C2C}" dt="2021-03-23T16:43:01.003" v="173" actId="20577"/>
        <pc:sldMkLst>
          <pc:docMk/>
          <pc:sldMk cId="2616652943" sldId="265"/>
        </pc:sldMkLst>
      </pc:sldChg>
      <pc:sldChg chg="modNotesTx">
        <pc:chgData name="Sherrard Kaylin Elizabeth" userId="e5d919b9-66eb-4a84-996b-2187f802015b" providerId="ADAL" clId="{1EEEE361-6349-4AAF-AB7E-18ED19A93C2C}" dt="2021-03-23T16:42:40.070" v="97" actId="20577"/>
        <pc:sldMkLst>
          <pc:docMk/>
          <pc:sldMk cId="1173278374" sldId="266"/>
        </pc:sldMkLst>
      </pc:sldChg>
    </pc:docChg>
  </pc:docChgLst>
  <pc:docChgLst>
    <pc:chgData name="Sherrard Kaylin Elizabeth" userId="e5d919b9-66eb-4a84-996b-2187f802015b" providerId="ADAL" clId="{503CFCF8-D075-4C74-A726-F7314251715E}"/>
    <pc:docChg chg="custSel mod addSld delSld modSld">
      <pc:chgData name="Sherrard Kaylin Elizabeth" userId="e5d919b9-66eb-4a84-996b-2187f802015b" providerId="ADAL" clId="{503CFCF8-D075-4C74-A726-F7314251715E}" dt="2021-03-01T18:09:01.053" v="56" actId="26606"/>
      <pc:docMkLst>
        <pc:docMk/>
      </pc:docMkLst>
      <pc:sldChg chg="del">
        <pc:chgData name="Sherrard Kaylin Elizabeth" userId="e5d919b9-66eb-4a84-996b-2187f802015b" providerId="ADAL" clId="{503CFCF8-D075-4C74-A726-F7314251715E}" dt="2021-03-01T17:53:16.421" v="52" actId="2696"/>
        <pc:sldMkLst>
          <pc:docMk/>
          <pc:sldMk cId="109857222" sldId="256"/>
        </pc:sldMkLst>
      </pc:sldChg>
      <pc:sldChg chg="add del">
        <pc:chgData name="Sherrard Kaylin Elizabeth" userId="e5d919b9-66eb-4a84-996b-2187f802015b" providerId="ADAL" clId="{503CFCF8-D075-4C74-A726-F7314251715E}" dt="2021-03-01T17:53:44.783" v="53" actId="2696"/>
        <pc:sldMkLst>
          <pc:docMk/>
          <pc:sldMk cId="78667725" sldId="257"/>
        </pc:sldMkLst>
      </pc:sldChg>
      <pc:sldChg chg="add">
        <pc:chgData name="Sherrard Kaylin Elizabeth" userId="e5d919b9-66eb-4a84-996b-2187f802015b" providerId="ADAL" clId="{503CFCF8-D075-4C74-A726-F7314251715E}" dt="2021-03-01T17:49:58.803" v="3"/>
        <pc:sldMkLst>
          <pc:docMk/>
          <pc:sldMk cId="1216078888" sldId="258"/>
        </pc:sldMkLst>
      </pc:sldChg>
      <pc:sldChg chg="add">
        <pc:chgData name="Sherrard Kaylin Elizabeth" userId="e5d919b9-66eb-4a84-996b-2187f802015b" providerId="ADAL" clId="{503CFCF8-D075-4C74-A726-F7314251715E}" dt="2021-03-01T17:50:00.257" v="5"/>
        <pc:sldMkLst>
          <pc:docMk/>
          <pc:sldMk cId="3286147576" sldId="259"/>
        </pc:sldMkLst>
      </pc:sldChg>
      <pc:sldChg chg="add">
        <pc:chgData name="Sherrard Kaylin Elizabeth" userId="e5d919b9-66eb-4a84-996b-2187f802015b" providerId="ADAL" clId="{503CFCF8-D075-4C74-A726-F7314251715E}" dt="2021-03-01T17:50:01.759" v="7"/>
        <pc:sldMkLst>
          <pc:docMk/>
          <pc:sldMk cId="2709081077" sldId="260"/>
        </pc:sldMkLst>
      </pc:sldChg>
      <pc:sldChg chg="add">
        <pc:chgData name="Sherrard Kaylin Elizabeth" userId="e5d919b9-66eb-4a84-996b-2187f802015b" providerId="ADAL" clId="{503CFCF8-D075-4C74-A726-F7314251715E}" dt="2021-03-01T17:50:03.976" v="9"/>
        <pc:sldMkLst>
          <pc:docMk/>
          <pc:sldMk cId="3934916997" sldId="261"/>
        </pc:sldMkLst>
      </pc:sldChg>
      <pc:sldChg chg="add">
        <pc:chgData name="Sherrard Kaylin Elizabeth" userId="e5d919b9-66eb-4a84-996b-2187f802015b" providerId="ADAL" clId="{503CFCF8-D075-4C74-A726-F7314251715E}" dt="2021-03-01T17:50:13.502" v="11"/>
        <pc:sldMkLst>
          <pc:docMk/>
          <pc:sldMk cId="3639867872" sldId="262"/>
        </pc:sldMkLst>
      </pc:sldChg>
      <pc:sldChg chg="add">
        <pc:chgData name="Sherrard Kaylin Elizabeth" userId="e5d919b9-66eb-4a84-996b-2187f802015b" providerId="ADAL" clId="{503CFCF8-D075-4C74-A726-F7314251715E}" dt="2021-03-01T17:50:14.990" v="13"/>
        <pc:sldMkLst>
          <pc:docMk/>
          <pc:sldMk cId="113399727" sldId="263"/>
        </pc:sldMkLst>
      </pc:sldChg>
      <pc:sldChg chg="add">
        <pc:chgData name="Sherrard Kaylin Elizabeth" userId="e5d919b9-66eb-4a84-996b-2187f802015b" providerId="ADAL" clId="{503CFCF8-D075-4C74-A726-F7314251715E}" dt="2021-03-01T17:50:16.566" v="15"/>
        <pc:sldMkLst>
          <pc:docMk/>
          <pc:sldMk cId="2560137601" sldId="264"/>
        </pc:sldMkLst>
      </pc:sldChg>
      <pc:sldChg chg="add">
        <pc:chgData name="Sherrard Kaylin Elizabeth" userId="e5d919b9-66eb-4a84-996b-2187f802015b" providerId="ADAL" clId="{503CFCF8-D075-4C74-A726-F7314251715E}" dt="2021-03-01T17:50:18.319" v="17"/>
        <pc:sldMkLst>
          <pc:docMk/>
          <pc:sldMk cId="2616652943" sldId="265"/>
        </pc:sldMkLst>
      </pc:sldChg>
      <pc:sldChg chg="add">
        <pc:chgData name="Sherrard Kaylin Elizabeth" userId="e5d919b9-66eb-4a84-996b-2187f802015b" providerId="ADAL" clId="{503CFCF8-D075-4C74-A726-F7314251715E}" dt="2021-03-01T17:50:19.679" v="19"/>
        <pc:sldMkLst>
          <pc:docMk/>
          <pc:sldMk cId="1173278374" sldId="266"/>
        </pc:sldMkLst>
      </pc:sldChg>
      <pc:sldChg chg="add">
        <pc:chgData name="Sherrard Kaylin Elizabeth" userId="e5d919b9-66eb-4a84-996b-2187f802015b" providerId="ADAL" clId="{503CFCF8-D075-4C74-A726-F7314251715E}" dt="2021-03-01T17:50:21.183" v="21"/>
        <pc:sldMkLst>
          <pc:docMk/>
          <pc:sldMk cId="321325079" sldId="267"/>
        </pc:sldMkLst>
      </pc:sldChg>
      <pc:sldChg chg="add">
        <pc:chgData name="Sherrard Kaylin Elizabeth" userId="e5d919b9-66eb-4a84-996b-2187f802015b" providerId="ADAL" clId="{503CFCF8-D075-4C74-A726-F7314251715E}" dt="2021-03-01T17:50:24.966" v="23"/>
        <pc:sldMkLst>
          <pc:docMk/>
          <pc:sldMk cId="1736639632" sldId="268"/>
        </pc:sldMkLst>
      </pc:sldChg>
      <pc:sldChg chg="add">
        <pc:chgData name="Sherrard Kaylin Elizabeth" userId="e5d919b9-66eb-4a84-996b-2187f802015b" providerId="ADAL" clId="{503CFCF8-D075-4C74-A726-F7314251715E}" dt="2021-03-01T17:50:27.670" v="25"/>
        <pc:sldMkLst>
          <pc:docMk/>
          <pc:sldMk cId="1467762384" sldId="269"/>
        </pc:sldMkLst>
      </pc:sldChg>
      <pc:sldChg chg="add">
        <pc:chgData name="Sherrard Kaylin Elizabeth" userId="e5d919b9-66eb-4a84-996b-2187f802015b" providerId="ADAL" clId="{503CFCF8-D075-4C74-A726-F7314251715E}" dt="2021-03-01T17:52:16.421" v="27"/>
        <pc:sldMkLst>
          <pc:docMk/>
          <pc:sldMk cId="3817732785" sldId="270"/>
        </pc:sldMkLst>
      </pc:sldChg>
      <pc:sldChg chg="add">
        <pc:chgData name="Sherrard Kaylin Elizabeth" userId="e5d919b9-66eb-4a84-996b-2187f802015b" providerId="ADAL" clId="{503CFCF8-D075-4C74-A726-F7314251715E}" dt="2021-03-01T17:52:17.589" v="29"/>
        <pc:sldMkLst>
          <pc:docMk/>
          <pc:sldMk cId="1815506390" sldId="271"/>
        </pc:sldMkLst>
      </pc:sldChg>
      <pc:sldChg chg="add">
        <pc:chgData name="Sherrard Kaylin Elizabeth" userId="e5d919b9-66eb-4a84-996b-2187f802015b" providerId="ADAL" clId="{503CFCF8-D075-4C74-A726-F7314251715E}" dt="2021-03-01T17:52:21.722" v="31"/>
        <pc:sldMkLst>
          <pc:docMk/>
          <pc:sldMk cId="2325530363" sldId="272"/>
        </pc:sldMkLst>
      </pc:sldChg>
      <pc:sldChg chg="add">
        <pc:chgData name="Sherrard Kaylin Elizabeth" userId="e5d919b9-66eb-4a84-996b-2187f802015b" providerId="ADAL" clId="{503CFCF8-D075-4C74-A726-F7314251715E}" dt="2021-03-01T17:52:27.192" v="33"/>
        <pc:sldMkLst>
          <pc:docMk/>
          <pc:sldMk cId="3119226339" sldId="273"/>
        </pc:sldMkLst>
      </pc:sldChg>
      <pc:sldChg chg="add">
        <pc:chgData name="Sherrard Kaylin Elizabeth" userId="e5d919b9-66eb-4a84-996b-2187f802015b" providerId="ADAL" clId="{503CFCF8-D075-4C74-A726-F7314251715E}" dt="2021-03-01T17:52:39.146" v="35"/>
        <pc:sldMkLst>
          <pc:docMk/>
          <pc:sldMk cId="2887899504" sldId="274"/>
        </pc:sldMkLst>
      </pc:sldChg>
      <pc:sldChg chg="add">
        <pc:chgData name="Sherrard Kaylin Elizabeth" userId="e5d919b9-66eb-4a84-996b-2187f802015b" providerId="ADAL" clId="{503CFCF8-D075-4C74-A726-F7314251715E}" dt="2021-03-01T17:52:40.999" v="37"/>
        <pc:sldMkLst>
          <pc:docMk/>
          <pc:sldMk cId="3609980124" sldId="275"/>
        </pc:sldMkLst>
      </pc:sldChg>
      <pc:sldChg chg="add">
        <pc:chgData name="Sherrard Kaylin Elizabeth" userId="e5d919b9-66eb-4a84-996b-2187f802015b" providerId="ADAL" clId="{503CFCF8-D075-4C74-A726-F7314251715E}" dt="2021-03-01T17:52:42.257" v="39"/>
        <pc:sldMkLst>
          <pc:docMk/>
          <pc:sldMk cId="2945830103" sldId="276"/>
        </pc:sldMkLst>
      </pc:sldChg>
      <pc:sldChg chg="add">
        <pc:chgData name="Sherrard Kaylin Elizabeth" userId="e5d919b9-66eb-4a84-996b-2187f802015b" providerId="ADAL" clId="{503CFCF8-D075-4C74-A726-F7314251715E}" dt="2021-03-01T17:52:43.606" v="41"/>
        <pc:sldMkLst>
          <pc:docMk/>
          <pc:sldMk cId="1721939621" sldId="277"/>
        </pc:sldMkLst>
      </pc:sldChg>
      <pc:sldChg chg="add">
        <pc:chgData name="Sherrard Kaylin Elizabeth" userId="e5d919b9-66eb-4a84-996b-2187f802015b" providerId="ADAL" clId="{503CFCF8-D075-4C74-A726-F7314251715E}" dt="2021-03-01T17:52:44.748" v="43"/>
        <pc:sldMkLst>
          <pc:docMk/>
          <pc:sldMk cId="340050441" sldId="278"/>
        </pc:sldMkLst>
      </pc:sldChg>
      <pc:sldChg chg="add">
        <pc:chgData name="Sherrard Kaylin Elizabeth" userId="e5d919b9-66eb-4a84-996b-2187f802015b" providerId="ADAL" clId="{503CFCF8-D075-4C74-A726-F7314251715E}" dt="2021-03-01T17:52:50.800" v="45"/>
        <pc:sldMkLst>
          <pc:docMk/>
          <pc:sldMk cId="3237913950" sldId="279"/>
        </pc:sldMkLst>
      </pc:sldChg>
      <pc:sldChg chg="add">
        <pc:chgData name="Sherrard Kaylin Elizabeth" userId="e5d919b9-66eb-4a84-996b-2187f802015b" providerId="ADAL" clId="{503CFCF8-D075-4C74-A726-F7314251715E}" dt="2021-03-01T17:52:52.203" v="47"/>
        <pc:sldMkLst>
          <pc:docMk/>
          <pc:sldMk cId="3248682878" sldId="280"/>
        </pc:sldMkLst>
      </pc:sldChg>
      <pc:sldChg chg="add">
        <pc:chgData name="Sherrard Kaylin Elizabeth" userId="e5d919b9-66eb-4a84-996b-2187f802015b" providerId="ADAL" clId="{503CFCF8-D075-4C74-A726-F7314251715E}" dt="2021-03-01T17:52:53.676" v="49"/>
        <pc:sldMkLst>
          <pc:docMk/>
          <pc:sldMk cId="3501804222" sldId="281"/>
        </pc:sldMkLst>
      </pc:sldChg>
      <pc:sldChg chg="add">
        <pc:chgData name="Sherrard Kaylin Elizabeth" userId="e5d919b9-66eb-4a84-996b-2187f802015b" providerId="ADAL" clId="{503CFCF8-D075-4C74-A726-F7314251715E}" dt="2021-03-01T17:52:56.551" v="51"/>
        <pc:sldMkLst>
          <pc:docMk/>
          <pc:sldMk cId="3461034734" sldId="282"/>
        </pc:sldMkLst>
      </pc:sldChg>
      <pc:sldChg chg="addSp modSp add">
        <pc:chgData name="Sherrard Kaylin Elizabeth" userId="e5d919b9-66eb-4a84-996b-2187f802015b" providerId="ADAL" clId="{503CFCF8-D075-4C74-A726-F7314251715E}" dt="2021-03-01T18:09:01.053" v="56" actId="26606"/>
        <pc:sldMkLst>
          <pc:docMk/>
          <pc:sldMk cId="109857222" sldId="283"/>
        </pc:sldMkLst>
        <pc:spChg chg="mod">
          <ac:chgData name="Sherrard Kaylin Elizabeth" userId="e5d919b9-66eb-4a84-996b-2187f802015b" providerId="ADAL" clId="{503CFCF8-D075-4C74-A726-F7314251715E}" dt="2021-03-01T18:09:01.053" v="56" actId="26606"/>
          <ac:spMkLst>
            <pc:docMk/>
            <pc:sldMk cId="109857222" sldId="283"/>
            <ac:spMk id="2" creationId="{00000000-0000-0000-0000-000000000000}"/>
          </ac:spMkLst>
        </pc:spChg>
        <pc:spChg chg="mod">
          <ac:chgData name="Sherrard Kaylin Elizabeth" userId="e5d919b9-66eb-4a84-996b-2187f802015b" providerId="ADAL" clId="{503CFCF8-D075-4C74-A726-F7314251715E}" dt="2021-03-01T18:09:01.053" v="56" actId="26606"/>
          <ac:spMkLst>
            <pc:docMk/>
            <pc:sldMk cId="109857222" sldId="283"/>
            <ac:spMk id="3" creationId="{00000000-0000-0000-0000-000000000000}"/>
          </ac:spMkLst>
        </pc:spChg>
        <pc:spChg chg="add">
          <ac:chgData name="Sherrard Kaylin Elizabeth" userId="e5d919b9-66eb-4a84-996b-2187f802015b" providerId="ADAL" clId="{503CFCF8-D075-4C74-A726-F7314251715E}" dt="2021-03-01T18:09:01.053" v="56" actId="26606"/>
          <ac:spMkLst>
            <pc:docMk/>
            <pc:sldMk cId="109857222" sldId="283"/>
            <ac:spMk id="11" creationId="{ECB15BC7-6331-4C90-9B78-4F1110E17662}"/>
          </ac:spMkLst>
        </pc:spChg>
      </pc:sldChg>
    </pc:docChg>
  </pc:docChgLst>
  <pc:docChgLst>
    <pc:chgData name="Sherrard Kaylin Elizabeth" userId="e5d919b9-66eb-4a84-996b-2187f802015b" providerId="ADAL" clId="{14851E1A-2336-4F28-8074-6B4E16279438}"/>
    <pc:docChg chg="modSld">
      <pc:chgData name="Sherrard Kaylin Elizabeth" userId="e5d919b9-66eb-4a84-996b-2187f802015b" providerId="ADAL" clId="{14851E1A-2336-4F28-8074-6B4E16279438}" dt="2021-05-24T16:39:10.972" v="4" actId="20577"/>
      <pc:docMkLst>
        <pc:docMk/>
      </pc:docMkLst>
      <pc:sldChg chg="modSp mod">
        <pc:chgData name="Sherrard Kaylin Elizabeth" userId="e5d919b9-66eb-4a84-996b-2187f802015b" providerId="ADAL" clId="{14851E1A-2336-4F28-8074-6B4E16279438}" dt="2021-05-24T16:39:10.972" v="4" actId="20577"/>
        <pc:sldMkLst>
          <pc:docMk/>
          <pc:sldMk cId="109857222" sldId="283"/>
        </pc:sldMkLst>
        <pc:spChg chg="mod">
          <ac:chgData name="Sherrard Kaylin Elizabeth" userId="e5d919b9-66eb-4a84-996b-2187f802015b" providerId="ADAL" clId="{14851E1A-2336-4F28-8074-6B4E16279438}" dt="2021-05-24T16:39:10.972" v="4" actId="20577"/>
          <ac:spMkLst>
            <pc:docMk/>
            <pc:sldMk cId="109857222" sldId="283"/>
            <ac:spMk id="3" creationId="{00000000-0000-0000-0000-000000000000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Bacteria Levels</c:v>
                </c:pt>
              </c:strCache>
            </c:strRef>
          </c:tx>
          <c:spPr>
            <a:ln w="9525" cap="rnd">
              <a:solidFill>
                <a:schemeClr val="accent1"/>
              </a:solidFill>
              <a:round/>
            </a:ln>
            <a:effectLst>
              <a:outerShdw blurRad="76200" dist="38100" dir="5400000" rotWithShape="0">
                <a:srgbClr val="000000">
                  <a:alpha val="75000"/>
                </a:srgbClr>
              </a:outerShdw>
            </a:effectLst>
          </c:spPr>
          <c:marker>
            <c:symbol val="none"/>
          </c:marker>
          <c:xVal>
            <c:numRef>
              <c:f>Sheet1!$A$2:$A$8</c:f>
              <c:numCache>
                <c:formatCode>General</c:formatCode>
                <c:ptCount val="7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90</c:v>
                </c:pt>
                <c:pt idx="5">
                  <c:v>100.4</c:v>
                </c:pt>
                <c:pt idx="6">
                  <c:v>110</c:v>
                </c:pt>
              </c:numCache>
            </c:numRef>
          </c:xVal>
          <c:yVal>
            <c:numRef>
              <c:f>Sheet1!$B$2:$B$8</c:f>
              <c:numCache>
                <c:formatCode>General</c:formatCode>
                <c:ptCount val="7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4</c:v>
                </c:pt>
                <c:pt idx="4">
                  <c:v>4</c:v>
                </c:pt>
                <c:pt idx="5">
                  <c:v>2</c:v>
                </c:pt>
                <c:pt idx="6">
                  <c:v>0.5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988-4834-8638-D94E731574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73287384"/>
        <c:axId val="773284760"/>
      </c:scatterChart>
      <c:valAx>
        <c:axId val="7732873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Temperature (° Fahrenheit)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3284760"/>
        <c:crosses val="autoZero"/>
        <c:crossBetween val="midCat"/>
      </c:valAx>
      <c:valAx>
        <c:axId val="77328476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Bacteria</a:t>
                </a:r>
                <a:r>
                  <a:rPr lang="en-US" baseline="0"/>
                  <a:t> Levels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7732873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Difference</a:t>
            </a:r>
            <a:r>
              <a:rPr lang="en-US" baseline="0"/>
              <a:t> Between Reflective Much and Soil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Reflective Mulch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Eggs, 15 DAT</c:v>
                </c:pt>
                <c:pt idx="1">
                  <c:v>Eggs, 60 DAT</c:v>
                </c:pt>
                <c:pt idx="2">
                  <c:v>Adults, 15 DAT</c:v>
                </c:pt>
                <c:pt idx="3">
                  <c:v>Adults, 60 DAT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0.6</c:v>
                </c:pt>
                <c:pt idx="1">
                  <c:v>2.6</c:v>
                </c:pt>
                <c:pt idx="2">
                  <c:v>0.4</c:v>
                </c:pt>
                <c:pt idx="3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98-42CA-A961-E4EADF0DE22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Control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Eggs, 15 DAT</c:v>
                </c:pt>
                <c:pt idx="1">
                  <c:v>Eggs, 60 DAT</c:v>
                </c:pt>
                <c:pt idx="2">
                  <c:v>Adults, 15 DAT</c:v>
                </c:pt>
                <c:pt idx="3">
                  <c:v>Adults, 60 DAT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1.8</c:v>
                </c:pt>
                <c:pt idx="1">
                  <c:v>8.1999999999999993</c:v>
                </c:pt>
                <c:pt idx="2">
                  <c:v>1.4</c:v>
                </c:pt>
                <c:pt idx="3">
                  <c:v>6.4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798-42CA-A961-E4EADF0DE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24852912"/>
        <c:axId val="321156032"/>
      </c:barChart>
      <c:catAx>
        <c:axId val="4248529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1156032"/>
        <c:crosses val="autoZero"/>
        <c:auto val="1"/>
        <c:lblAlgn val="ctr"/>
        <c:lblOffset val="100"/>
        <c:noMultiLvlLbl val="0"/>
      </c:catAx>
      <c:valAx>
        <c:axId val="32115603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Quantity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crossAx val="424852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8">
  <cs:axisTitle>
    <cs:lnRef idx="0"/>
    <cs:fillRef idx="0"/>
    <cs:effectRef idx="0"/>
    <cs:fontRef idx="minor">
      <a:schemeClr val="lt1">
        <a:lumMod val="7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G>
</file>

<file path=ppt/media/image12.jpeg>
</file>

<file path=ppt/media/image13.jpg>
</file>

<file path=ppt/media/image14.img>
</file>

<file path=ppt/media/image15.jpg>
</file>

<file path=ppt/media/image16.jpg>
</file>

<file path=ppt/media/image17.png>
</file>

<file path=ppt/media/image18.jpg>
</file>

<file path=ppt/media/image19.jpeg>
</file>

<file path=ppt/media/image2.png>
</file>

<file path=ppt/media/image20.png>
</file>

<file path=ppt/media/image21.jpeg>
</file>

<file path=ppt/media/image22.jpeg>
</file>

<file path=ppt/media/image23.jpe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3DAA7-8E2A-4DE1-BE6E-BC6425E904EC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E2676-4E10-4482-A6CD-EBE289688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099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 “hook” on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E2676-4E10-4482-A6CD-EBE2896883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80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Define (EXPLAIN) all the perspectives to get 5 pts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E2676-4E10-4482-A6CD-EBE2896883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92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These should all say WHERE they are from, not just local and global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E2676-4E10-4482-A6CD-EBE2896883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26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8E2676-4E10-4482-A6CD-EBE2896883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72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263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1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706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53441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564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172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7311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6566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642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517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958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470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465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22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73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829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763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46CE7D5-CF57-46EF-B807-FDD0502418D4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78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evidentlycochrane.net/stones-groans-and-citrates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scioly.org/wiki/index.php/Invasive_Species_List/Invertebrates" TargetMode="External"/><Relationship Id="rId5" Type="http://schemas.openxmlformats.org/officeDocument/2006/relationships/image" Target="../media/image16.jpg"/><Relationship Id="rId4" Type="http://schemas.openxmlformats.org/officeDocument/2006/relationships/hyperlink" Target="https://en.wikipedia.org/wiki/Citrus_greening_disease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hortres201754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videntlycochrane.net/stones-groans-and-citrates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cochrane.net/stones-groans-and-citrates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identlycochrane.net/stones-groans-and-citrates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www.pngall.com/orange-png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en.wikipedia.org/wiki/Citrus_greening_diseas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Map_of_USA_without_state_names.svg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Florida_state_park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Orange_(fruit)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ommons.wikimedia.org/wiki/File:Asian_citrus_psyllid_D._citri_adult.jpg" TargetMode="Externa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cabi.org/isc/datasheet/18615" TargetMode="External"/><Relationship Id="rId5" Type="http://schemas.openxmlformats.org/officeDocument/2006/relationships/image" Target="../media/image14.img"/><Relationship Id="rId4" Type="http://schemas.openxmlformats.org/officeDocument/2006/relationships/hyperlink" Target="http://www.forestryimages.org/browse/detail.cfm?imgnum=531208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31F870-C661-490C-97B9-1FDB81CC5C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1" name="Freeform 5">
            <a:extLst>
              <a:ext uri="{FF2B5EF4-FFF2-40B4-BE49-F238E27FC236}">
                <a16:creationId xmlns:a16="http://schemas.microsoft.com/office/drawing/2014/main" id="{ECB15BC7-6331-4C90-9B78-4F1110E17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271651" y="1762886"/>
            <a:ext cx="7656919" cy="3332229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80733" y="2074339"/>
            <a:ext cx="7219954" cy="18288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800"/>
              <a:t>Citrus Disease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0733" y="3903138"/>
            <a:ext cx="7219954" cy="104986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Kasen Sherrard #7489 #US213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A996E-66F6-4905-993C-53BC91DCAFD6}"/>
              </a:ext>
            </a:extLst>
          </p:cNvPr>
          <p:cNvSpPr txBox="1"/>
          <p:nvPr/>
        </p:nvSpPr>
        <p:spPr>
          <a:xfrm>
            <a:off x="11386893" y="6657945"/>
            <a:ext cx="80510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chemeClr val="bg1"/>
                </a:solidFill>
              </a:rPr>
              <a:t>(</a:t>
            </a:r>
            <a:r>
              <a:rPr lang="en-US" sz="700" i="1">
                <a:solidFill>
                  <a:schemeClr val="bg1"/>
                </a:solidFill>
              </a:rPr>
              <a:t>citrus, </a:t>
            </a:r>
            <a:r>
              <a:rPr lang="en-US" sz="700">
                <a:solidFill>
                  <a:schemeClr val="bg1"/>
                </a:solidFill>
              </a:rPr>
              <a:t>2021)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407C41A-EEDF-446F-98F2-848838E16685}"/>
              </a:ext>
            </a:extLst>
          </p:cNvPr>
          <p:cNvSpPr/>
          <p:nvPr/>
        </p:nvSpPr>
        <p:spPr>
          <a:xfrm>
            <a:off x="179882" y="188202"/>
            <a:ext cx="2743200" cy="13716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Animal Life</a:t>
            </a:r>
          </a:p>
        </p:txBody>
      </p:sp>
      <p:pic>
        <p:nvPicPr>
          <p:cNvPr id="8" name="Picture 7" descr="A close up of a bug&#10;&#10;Description automatically generated with low confidence">
            <a:extLst>
              <a:ext uri="{FF2B5EF4-FFF2-40B4-BE49-F238E27FC236}">
                <a16:creationId xmlns:a16="http://schemas.microsoft.com/office/drawing/2014/main" id="{CE7009F5-50EA-41D2-8B57-46C21A891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09862" y="1904575"/>
            <a:ext cx="5426439" cy="3625847"/>
          </a:xfrm>
          <a:prstGeom prst="rect">
            <a:avLst/>
          </a:prstGeom>
        </p:spPr>
      </p:pic>
      <p:pic>
        <p:nvPicPr>
          <p:cNvPr id="11" name="Picture 10" descr="A brown and black insect on a leaf&#10;&#10;Description automatically generated with low confidence">
            <a:extLst>
              <a:ext uri="{FF2B5EF4-FFF2-40B4-BE49-F238E27FC236}">
                <a16:creationId xmlns:a16="http://schemas.microsoft.com/office/drawing/2014/main" id="{5EF62937-F3C0-40BD-9EE9-4D19E917E7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096000" y="1987945"/>
            <a:ext cx="5730084" cy="34591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E618943-7336-4627-A4D3-C224702B754A}"/>
              </a:ext>
            </a:extLst>
          </p:cNvPr>
          <p:cNvSpPr txBox="1"/>
          <p:nvPr/>
        </p:nvSpPr>
        <p:spPr>
          <a:xfrm>
            <a:off x="4456170" y="5330367"/>
            <a:ext cx="118013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 err="1">
                <a:solidFill>
                  <a:srgbClr val="FFFFFF"/>
                </a:solidFill>
              </a:rPr>
              <a:t>african</a:t>
            </a:r>
            <a:r>
              <a:rPr lang="en-US" sz="700" i="1">
                <a:solidFill>
                  <a:srgbClr val="FFFFFF"/>
                </a:solidFill>
              </a:rPr>
              <a:t> citrus psyllid, </a:t>
            </a:r>
            <a:r>
              <a:rPr lang="en-US" sz="700">
                <a:solidFill>
                  <a:srgbClr val="FFFFFF"/>
                </a:solidFill>
              </a:rPr>
              <a:t>2021)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AD95A0-F5DF-4162-85C4-5C536EA32995}"/>
              </a:ext>
            </a:extLst>
          </p:cNvPr>
          <p:cNvSpPr txBox="1"/>
          <p:nvPr/>
        </p:nvSpPr>
        <p:spPr>
          <a:xfrm>
            <a:off x="10645953" y="1987945"/>
            <a:ext cx="118013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 err="1">
                <a:solidFill>
                  <a:srgbClr val="FFFFFF"/>
                </a:solidFill>
              </a:rPr>
              <a:t>african</a:t>
            </a:r>
            <a:r>
              <a:rPr lang="en-US" sz="700" i="1">
                <a:solidFill>
                  <a:srgbClr val="FFFFFF"/>
                </a:solidFill>
              </a:rPr>
              <a:t> citrus psyllid, </a:t>
            </a:r>
            <a:r>
              <a:rPr lang="en-US" sz="700">
                <a:solidFill>
                  <a:srgbClr val="FFFFFF"/>
                </a:solidFill>
              </a:rPr>
              <a:t>2021)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02CBAD-5C0A-4688-AAE4-DC84D7015412}"/>
              </a:ext>
            </a:extLst>
          </p:cNvPr>
          <p:cNvSpPr/>
          <p:nvPr/>
        </p:nvSpPr>
        <p:spPr>
          <a:xfrm>
            <a:off x="2623126" y="188202"/>
            <a:ext cx="1632312" cy="13716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(Global)</a:t>
            </a:r>
          </a:p>
        </p:txBody>
      </p:sp>
    </p:spTree>
    <p:extLst>
      <p:ext uri="{BB962C8B-B14F-4D97-AF65-F5344CB8AC3E}">
        <p14:creationId xmlns:p14="http://schemas.microsoft.com/office/powerpoint/2010/main" val="1173278374"/>
      </p:ext>
    </p:extLst>
  </p:cSld>
  <p:clrMapOvr>
    <a:masterClrMapping/>
  </p:clrMapOvr>
  <p:transition spd="med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ED27C1-B1AE-4039-8623-BFA075C80CD8}"/>
              </a:ext>
            </a:extLst>
          </p:cNvPr>
          <p:cNvSpPr/>
          <p:nvPr/>
        </p:nvSpPr>
        <p:spPr>
          <a:xfrm>
            <a:off x="178905" y="195312"/>
            <a:ext cx="2743200" cy="13716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Temperature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70E1E0-0B64-4B12-9F55-3BA738AB20A7}"/>
              </a:ext>
            </a:extLst>
          </p:cNvPr>
          <p:cNvSpPr/>
          <p:nvPr/>
        </p:nvSpPr>
        <p:spPr>
          <a:xfrm>
            <a:off x="5227320" y="2560320"/>
            <a:ext cx="1737360" cy="173736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70.7° F </a:t>
            </a:r>
          </a:p>
          <a:p>
            <a:pPr algn="ctr"/>
            <a:r>
              <a:rPr lang="en-US">
                <a:solidFill>
                  <a:schemeClr val="bg1">
                    <a:lumMod val="65000"/>
                    <a:lumOff val="35000"/>
                  </a:schemeClr>
                </a:solidFill>
              </a:rPr>
              <a:t>(21.5° C)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657B932-F874-4E00-9897-9347AB354D25}"/>
              </a:ext>
            </a:extLst>
          </p:cNvPr>
          <p:cNvCxnSpPr>
            <a:cxnSpLocks/>
          </p:cNvCxnSpPr>
          <p:nvPr/>
        </p:nvCxnSpPr>
        <p:spPr>
          <a:xfrm>
            <a:off x="4320209" y="1063991"/>
            <a:ext cx="0" cy="473001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E4A941-CF53-49AC-92AA-6A96C87C9529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4320209" y="5794008"/>
            <a:ext cx="90711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335E72F-9617-4AF9-852E-B6AD189AEFE2}"/>
              </a:ext>
            </a:extLst>
          </p:cNvPr>
          <p:cNvCxnSpPr>
            <a:cxnSpLocks/>
            <a:stCxn id="4" idx="2"/>
          </p:cNvCxnSpPr>
          <p:nvPr/>
        </p:nvCxnSpPr>
        <p:spPr>
          <a:xfrm flipH="1" flipV="1">
            <a:off x="4320209" y="1063991"/>
            <a:ext cx="907111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1E99EC12-1F46-4351-9CF9-51E6A3A6686E}"/>
              </a:ext>
            </a:extLst>
          </p:cNvPr>
          <p:cNvSpPr/>
          <p:nvPr/>
        </p:nvSpPr>
        <p:spPr>
          <a:xfrm>
            <a:off x="178905" y="1267155"/>
            <a:ext cx="2743177" cy="599513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(Local)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39A736-2405-487B-B59A-311CA0F16970}"/>
              </a:ext>
            </a:extLst>
          </p:cNvPr>
          <p:cNvSpPr/>
          <p:nvPr/>
        </p:nvSpPr>
        <p:spPr>
          <a:xfrm>
            <a:off x="5227320" y="195312"/>
            <a:ext cx="1737360" cy="173736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60° F </a:t>
            </a:r>
          </a:p>
          <a:p>
            <a:pPr algn="ctr"/>
            <a:r>
              <a:rPr lang="en-US"/>
              <a:t>(15.6° C)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94C6405-0C32-4D55-9A81-64C8123D7CD8}"/>
              </a:ext>
            </a:extLst>
          </p:cNvPr>
          <p:cNvSpPr/>
          <p:nvPr/>
        </p:nvSpPr>
        <p:spPr>
          <a:xfrm>
            <a:off x="5227320" y="4925328"/>
            <a:ext cx="1737360" cy="173736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91° F </a:t>
            </a:r>
          </a:p>
          <a:p>
            <a:pPr algn="ctr"/>
            <a:r>
              <a:rPr lang="en-US"/>
              <a:t>(32.8° C)</a:t>
            </a:r>
          </a:p>
        </p:txBody>
      </p:sp>
    </p:spTree>
    <p:extLst>
      <p:ext uri="{BB962C8B-B14F-4D97-AF65-F5344CB8AC3E}">
        <p14:creationId xmlns:p14="http://schemas.microsoft.com/office/powerpoint/2010/main" val="3213250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ED27C1-B1AE-4039-8623-BFA075C80CD8}"/>
              </a:ext>
            </a:extLst>
          </p:cNvPr>
          <p:cNvSpPr/>
          <p:nvPr/>
        </p:nvSpPr>
        <p:spPr>
          <a:xfrm>
            <a:off x="178905" y="195311"/>
            <a:ext cx="2743200" cy="13716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Temperature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1EAACB6-E74A-4D40-805F-C6C6027779FC}"/>
              </a:ext>
            </a:extLst>
          </p:cNvPr>
          <p:cNvGraphicFramePr/>
          <p:nvPr/>
        </p:nvGraphicFramePr>
        <p:xfrm>
          <a:off x="602973" y="1604598"/>
          <a:ext cx="10986053" cy="52534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72D28F92-BC85-4CA0-B1C6-6E77F0AA5414}"/>
              </a:ext>
            </a:extLst>
          </p:cNvPr>
          <p:cNvSpPr/>
          <p:nvPr/>
        </p:nvSpPr>
        <p:spPr>
          <a:xfrm>
            <a:off x="2658334" y="195909"/>
            <a:ext cx="1632312" cy="13716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(Global)</a:t>
            </a:r>
          </a:p>
        </p:txBody>
      </p:sp>
    </p:spTree>
    <p:extLst>
      <p:ext uri="{BB962C8B-B14F-4D97-AF65-F5344CB8AC3E}">
        <p14:creationId xmlns:p14="http://schemas.microsoft.com/office/powerpoint/2010/main" val="173663963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71CD70-E1C7-4169-BD97-29201487A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08661"/>
            <a:ext cx="10353762" cy="970450"/>
          </a:xfrm>
        </p:spPr>
        <p:txBody>
          <a:bodyPr/>
          <a:lstStyle/>
          <a:p>
            <a:r>
              <a:rPr lang="en-US"/>
              <a:t>Recap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38E1B5-4FDA-4207-A9F2-D6D702050EEE}"/>
              </a:ext>
            </a:extLst>
          </p:cNvPr>
          <p:cNvSpPr/>
          <p:nvPr/>
        </p:nvSpPr>
        <p:spPr>
          <a:xfrm>
            <a:off x="4724400" y="1432595"/>
            <a:ext cx="2743200" cy="27432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Environment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DF8661-006F-425F-83CB-10B1E5599C60}"/>
              </a:ext>
            </a:extLst>
          </p:cNvPr>
          <p:cNvSpPr/>
          <p:nvPr/>
        </p:nvSpPr>
        <p:spPr>
          <a:xfrm>
            <a:off x="1981200" y="5032356"/>
            <a:ext cx="2743200" cy="1371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Animal Life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5D50DF-4071-4972-9D12-4CD7184B02B1}"/>
              </a:ext>
            </a:extLst>
          </p:cNvPr>
          <p:cNvSpPr/>
          <p:nvPr/>
        </p:nvSpPr>
        <p:spPr>
          <a:xfrm>
            <a:off x="7467600" y="5032356"/>
            <a:ext cx="2743200" cy="1371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Temperature</a:t>
            </a:r>
          </a:p>
        </p:txBody>
      </p:sp>
    </p:spTree>
    <p:extLst>
      <p:ext uri="{BB962C8B-B14F-4D97-AF65-F5344CB8AC3E}">
        <p14:creationId xmlns:p14="http://schemas.microsoft.com/office/powerpoint/2010/main" val="1467762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D2A848-102B-4262-B77E-10FB50156CC9}"/>
              </a:ext>
            </a:extLst>
          </p:cNvPr>
          <p:cNvSpPr/>
          <p:nvPr/>
        </p:nvSpPr>
        <p:spPr>
          <a:xfrm>
            <a:off x="112540" y="126610"/>
            <a:ext cx="4069080" cy="128016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Thermotherapy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6E92BB-B2D8-4A64-917E-2B49868E3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505" y="1406770"/>
            <a:ext cx="8610990" cy="48436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DB93DB-6E43-4BE1-8DBA-CCE53B1240FC}"/>
              </a:ext>
            </a:extLst>
          </p:cNvPr>
          <p:cNvSpPr txBox="1"/>
          <p:nvPr/>
        </p:nvSpPr>
        <p:spPr>
          <a:xfrm>
            <a:off x="1790502" y="6050397"/>
            <a:ext cx="1171773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citrus thermotherapy, </a:t>
            </a:r>
            <a:r>
              <a:rPr lang="en-US" sz="700">
                <a:solidFill>
                  <a:srgbClr val="FFFFFF"/>
                </a:solidFill>
              </a:rPr>
              <a:t>2021)</a:t>
            </a:r>
          </a:p>
        </p:txBody>
      </p:sp>
    </p:spTree>
    <p:extLst>
      <p:ext uri="{BB962C8B-B14F-4D97-AF65-F5344CB8AC3E}">
        <p14:creationId xmlns:p14="http://schemas.microsoft.com/office/powerpoint/2010/main" val="3817732785"/>
      </p:ext>
    </p:extLst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D2A848-102B-4262-B77E-10FB50156CC9}"/>
              </a:ext>
            </a:extLst>
          </p:cNvPr>
          <p:cNvSpPr/>
          <p:nvPr/>
        </p:nvSpPr>
        <p:spPr>
          <a:xfrm>
            <a:off x="112540" y="126610"/>
            <a:ext cx="4069080" cy="128016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Thermotherapy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DB93DB-6E43-4BE1-8DBA-CCE53B1240FC}"/>
              </a:ext>
            </a:extLst>
          </p:cNvPr>
          <p:cNvSpPr txBox="1"/>
          <p:nvPr/>
        </p:nvSpPr>
        <p:spPr>
          <a:xfrm>
            <a:off x="1653424" y="6050397"/>
            <a:ext cx="1175501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citrus thermotherapy</a:t>
            </a:r>
            <a:r>
              <a:rPr lang="en-US" sz="700">
                <a:solidFill>
                  <a:srgbClr val="FFFFFF"/>
                </a:solidFill>
              </a:rPr>
              <a:t>, 2021)</a:t>
            </a:r>
          </a:p>
        </p:txBody>
      </p:sp>
      <p:pic>
        <p:nvPicPr>
          <p:cNvPr id="6" name="Picture 5" descr="A picture containing text, tree, sky, plant&#10;&#10;Description automatically generated">
            <a:extLst>
              <a:ext uri="{FF2B5EF4-FFF2-40B4-BE49-F238E27FC236}">
                <a16:creationId xmlns:a16="http://schemas.microsoft.com/office/drawing/2014/main" id="{AC021057-426B-46B4-AA9D-E649AE9C1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53424" y="1406770"/>
            <a:ext cx="8885152" cy="464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06390"/>
      </p:ext>
    </p:extLst>
  </p:cSld>
  <p:clrMapOvr>
    <a:masterClrMapping/>
  </p:clrMapOvr>
  <p:transition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D2A848-102B-4262-B77E-10FB50156CC9}"/>
              </a:ext>
            </a:extLst>
          </p:cNvPr>
          <p:cNvSpPr/>
          <p:nvPr/>
        </p:nvSpPr>
        <p:spPr>
          <a:xfrm>
            <a:off x="112540" y="126610"/>
            <a:ext cx="4389122" cy="128016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Reflective Mulch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7840095-97F9-4BD2-A830-935F46D8BF89}"/>
              </a:ext>
            </a:extLst>
          </p:cNvPr>
          <p:cNvGraphicFramePr/>
          <p:nvPr/>
        </p:nvGraphicFramePr>
        <p:xfrm>
          <a:off x="2032000" y="1150798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19226339"/>
      </p:ext>
    </p:extLst>
  </p:cSld>
  <p:clrMapOvr>
    <a:masterClrMapping/>
  </p:clrMapOvr>
  <p:transition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7D2A848-102B-4262-B77E-10FB50156CC9}"/>
              </a:ext>
            </a:extLst>
          </p:cNvPr>
          <p:cNvSpPr/>
          <p:nvPr/>
        </p:nvSpPr>
        <p:spPr>
          <a:xfrm>
            <a:off x="112540" y="126610"/>
            <a:ext cx="4389122" cy="1280160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Reflective Mulch</a:t>
            </a:r>
          </a:p>
        </p:txBody>
      </p:sp>
      <p:pic>
        <p:nvPicPr>
          <p:cNvPr id="1026" name="Picture 2" descr="Silver Reflective Mulch | Sweet Tomato Test Garden">
            <a:extLst>
              <a:ext uri="{FF2B5EF4-FFF2-40B4-BE49-F238E27FC236}">
                <a16:creationId xmlns:a16="http://schemas.microsoft.com/office/drawing/2014/main" id="{16D07554-719D-451F-BA6D-031A7F371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6039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BCDDDE-D9B7-4AD0-BBFF-2E658D9388AA}"/>
              </a:ext>
            </a:extLst>
          </p:cNvPr>
          <p:cNvSpPr txBox="1"/>
          <p:nvPr/>
        </p:nvSpPr>
        <p:spPr>
          <a:xfrm>
            <a:off x="0" y="6098039"/>
            <a:ext cx="1251995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reflective mulch tomato</a:t>
            </a:r>
            <a:r>
              <a:rPr lang="en-US" sz="700">
                <a:solidFill>
                  <a:srgbClr val="FFFFFF"/>
                </a:solidFill>
              </a:rPr>
              <a:t>, 2021)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CC9F84-FAFD-4800-818A-BBA040821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26039"/>
            <a:ext cx="6096000" cy="457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952F79-67BA-4B51-AF67-AFAC10882C74}"/>
              </a:ext>
            </a:extLst>
          </p:cNvPr>
          <p:cNvSpPr txBox="1"/>
          <p:nvPr/>
        </p:nvSpPr>
        <p:spPr>
          <a:xfrm>
            <a:off x="10940005" y="6098038"/>
            <a:ext cx="1251995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reflective mulch tomato</a:t>
            </a:r>
            <a:r>
              <a:rPr lang="en-US" sz="700">
                <a:solidFill>
                  <a:srgbClr val="FFFFFF"/>
                </a:solidFill>
              </a:rPr>
              <a:t>, 2021)</a:t>
            </a:r>
          </a:p>
        </p:txBody>
      </p:sp>
    </p:spTree>
    <p:extLst>
      <p:ext uri="{BB962C8B-B14F-4D97-AF65-F5344CB8AC3E}">
        <p14:creationId xmlns:p14="http://schemas.microsoft.com/office/powerpoint/2010/main" val="2325530363"/>
      </p:ext>
    </p:extLst>
  </p:cSld>
  <p:clrMapOvr>
    <a:masterClrMapping/>
  </p:clrMapOvr>
  <p:transition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EA02454-56DA-476A-8E06-6CDDB8A92510}"/>
              </a:ext>
            </a:extLst>
          </p:cNvPr>
          <p:cNvSpPr/>
          <p:nvPr/>
        </p:nvSpPr>
        <p:spPr>
          <a:xfrm>
            <a:off x="2895600" y="228600"/>
            <a:ext cx="6400800" cy="64008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/>
              <a:t>It could be better!</a:t>
            </a:r>
          </a:p>
        </p:txBody>
      </p:sp>
    </p:spTree>
    <p:extLst>
      <p:ext uri="{BB962C8B-B14F-4D97-AF65-F5344CB8AC3E}">
        <p14:creationId xmlns:p14="http://schemas.microsoft.com/office/powerpoint/2010/main" val="2887899504"/>
      </p:ext>
    </p:extLst>
  </p:cSld>
  <p:clrMapOvr>
    <a:masterClrMapping/>
  </p:clrMapOvr>
  <p:transition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B4E50B-2D30-45D0-808E-E7FC3A798226}"/>
              </a:ext>
            </a:extLst>
          </p:cNvPr>
          <p:cNvSpPr/>
          <p:nvPr/>
        </p:nvSpPr>
        <p:spPr>
          <a:xfrm>
            <a:off x="0" y="0"/>
            <a:ext cx="4389122" cy="20599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Innovation: Greenhouses &amp; Reflective Mulch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34DBE9-9778-422F-8464-4F03C01AE77D}"/>
              </a:ext>
            </a:extLst>
          </p:cNvPr>
          <p:cNvSpPr txBox="1"/>
          <p:nvPr/>
        </p:nvSpPr>
        <p:spPr>
          <a:xfrm>
            <a:off x="0" y="5688656"/>
            <a:ext cx="869950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greenhouse</a:t>
            </a:r>
            <a:r>
              <a:rPr lang="en-US" sz="700">
                <a:solidFill>
                  <a:srgbClr val="FFFFFF"/>
                </a:solidFill>
              </a:rPr>
              <a:t>, 2021)</a:t>
            </a:r>
          </a:p>
        </p:txBody>
      </p:sp>
      <p:pic>
        <p:nvPicPr>
          <p:cNvPr id="2052" name="Picture 4" descr="Gothic Poly Film Greenhouses-Commercial Greenhouse Supplies">
            <a:extLst>
              <a:ext uri="{FF2B5EF4-FFF2-40B4-BE49-F238E27FC236}">
                <a16:creationId xmlns:a16="http://schemas.microsoft.com/office/drawing/2014/main" id="{15BF19A3-1C18-4D05-A3D2-54AA67A648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5" t="2300" r="69" b="23811"/>
          <a:stretch/>
        </p:blipFill>
        <p:spPr bwMode="auto">
          <a:xfrm>
            <a:off x="-4540" y="2060000"/>
            <a:ext cx="6096000" cy="362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New Prosser greenhouse allows scientists to better protect ...">
            <a:extLst>
              <a:ext uri="{FF2B5EF4-FFF2-40B4-BE49-F238E27FC236}">
                <a16:creationId xmlns:a16="http://schemas.microsoft.com/office/drawing/2014/main" id="{1BAE60C2-6C0F-40EA-A7AE-C23F3864A9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0" r="1533"/>
          <a:stretch/>
        </p:blipFill>
        <p:spPr bwMode="auto">
          <a:xfrm>
            <a:off x="6096000" y="2059999"/>
            <a:ext cx="6096000" cy="362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5F05416-07D6-49B7-A4CD-282289515970}"/>
              </a:ext>
            </a:extLst>
          </p:cNvPr>
          <p:cNvSpPr txBox="1"/>
          <p:nvPr/>
        </p:nvSpPr>
        <p:spPr>
          <a:xfrm>
            <a:off x="11003280" y="5688655"/>
            <a:ext cx="1188720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greenhouse with trees</a:t>
            </a:r>
            <a:r>
              <a:rPr lang="en-US" sz="700">
                <a:solidFill>
                  <a:srgbClr val="FFFFFF"/>
                </a:solidFill>
              </a:rPr>
              <a:t>, 2021)</a:t>
            </a:r>
          </a:p>
        </p:txBody>
      </p:sp>
    </p:spTree>
    <p:extLst>
      <p:ext uri="{BB962C8B-B14F-4D97-AF65-F5344CB8AC3E}">
        <p14:creationId xmlns:p14="http://schemas.microsoft.com/office/powerpoint/2010/main" val="3609980124"/>
      </p:ext>
    </p:extLst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C2F85D-FCE3-4AB8-9AA8-78B0E5BD94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334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FBBE07-273D-4A2E-8519-7BF7729BD235}"/>
              </a:ext>
            </a:extLst>
          </p:cNvPr>
          <p:cNvSpPr/>
          <p:nvPr/>
        </p:nvSpPr>
        <p:spPr>
          <a:xfrm>
            <a:off x="11463917" y="6642556"/>
            <a:ext cx="72808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800">
                <a:solidFill>
                  <a:schemeClr val="bg1"/>
                </a:solidFill>
              </a:rPr>
              <a:t>(</a:t>
            </a:r>
            <a:r>
              <a:rPr lang="en-US" sz="800" i="1">
                <a:solidFill>
                  <a:schemeClr val="bg1"/>
                </a:solidFill>
              </a:rPr>
              <a:t>citrus, </a:t>
            </a:r>
            <a:r>
              <a:rPr lang="en-US" sz="800">
                <a:solidFill>
                  <a:schemeClr val="bg1"/>
                </a:solidFill>
              </a:rPr>
              <a:t>2021)</a:t>
            </a:r>
          </a:p>
        </p:txBody>
      </p:sp>
    </p:spTree>
    <p:extLst>
      <p:ext uri="{BB962C8B-B14F-4D97-AF65-F5344CB8AC3E}">
        <p14:creationId xmlns:p14="http://schemas.microsoft.com/office/powerpoint/2010/main" val="1216078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3B4E50B-2D30-45D0-808E-E7FC3A798226}"/>
              </a:ext>
            </a:extLst>
          </p:cNvPr>
          <p:cNvSpPr/>
          <p:nvPr/>
        </p:nvSpPr>
        <p:spPr>
          <a:xfrm>
            <a:off x="0" y="0"/>
            <a:ext cx="4389122" cy="20599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Innovation: Greenhouses &amp; Reflective Mulch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34DBE9-9778-422F-8464-4F03C01AE77D}"/>
              </a:ext>
            </a:extLst>
          </p:cNvPr>
          <p:cNvSpPr txBox="1"/>
          <p:nvPr/>
        </p:nvSpPr>
        <p:spPr>
          <a:xfrm>
            <a:off x="2382122" y="6238111"/>
            <a:ext cx="1176338" cy="200055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reflective mulch trees</a:t>
            </a:r>
            <a:r>
              <a:rPr lang="en-US" sz="700">
                <a:solidFill>
                  <a:srgbClr val="FFFFFF"/>
                </a:solidFill>
              </a:rPr>
              <a:t>, 2021)</a:t>
            </a:r>
          </a:p>
        </p:txBody>
      </p:sp>
      <p:pic>
        <p:nvPicPr>
          <p:cNvPr id="3074" name="Picture 2" descr="Metalized Reflective Mulch a Bright Spot for Citrus ...">
            <a:extLst>
              <a:ext uri="{FF2B5EF4-FFF2-40B4-BE49-F238E27FC236}">
                <a16:creationId xmlns:a16="http://schemas.microsoft.com/office/drawing/2014/main" id="{885D2524-A9EB-4800-9D83-0D79AD6B8E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22" y="2059999"/>
            <a:ext cx="7427755" cy="417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5830103"/>
      </p:ext>
    </p:extLst>
  </p:cSld>
  <p:clrMapOvr>
    <a:masterClrMapping/>
  </p:clrMapOvr>
  <p:transition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212D96E-B6EB-4E2A-A455-039A0B1AEE4A}"/>
              </a:ext>
            </a:extLst>
          </p:cNvPr>
          <p:cNvGrpSpPr/>
          <p:nvPr/>
        </p:nvGrpSpPr>
        <p:grpSpPr>
          <a:xfrm>
            <a:off x="3397249" y="734989"/>
            <a:ext cx="5890988" cy="5417050"/>
            <a:chOff x="3150505" y="720474"/>
            <a:chExt cx="5890988" cy="541705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81086E9-F26E-47C2-993E-9A31CAFC2153}"/>
                </a:ext>
              </a:extLst>
            </p:cNvPr>
            <p:cNvSpPr/>
            <p:nvPr/>
          </p:nvSpPr>
          <p:spPr>
            <a:xfrm>
              <a:off x="4919265" y="720474"/>
              <a:ext cx="2353468" cy="2353468"/>
            </a:xfrm>
            <a:custGeom>
              <a:avLst/>
              <a:gdLst>
                <a:gd name="connsiteX0" fmla="*/ 0 w 2353468"/>
                <a:gd name="connsiteY0" fmla="*/ 1176734 h 2353468"/>
                <a:gd name="connsiteX1" fmla="*/ 1176734 w 2353468"/>
                <a:gd name="connsiteY1" fmla="*/ 0 h 2353468"/>
                <a:gd name="connsiteX2" fmla="*/ 2353468 w 2353468"/>
                <a:gd name="connsiteY2" fmla="*/ 1176734 h 2353468"/>
                <a:gd name="connsiteX3" fmla="*/ 1176734 w 2353468"/>
                <a:gd name="connsiteY3" fmla="*/ 2353468 h 2353468"/>
                <a:gd name="connsiteX4" fmla="*/ 0 w 2353468"/>
                <a:gd name="connsiteY4" fmla="*/ 1176734 h 2353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3468" h="2353468">
                  <a:moveTo>
                    <a:pt x="0" y="1176734"/>
                  </a:moveTo>
                  <a:cubicBezTo>
                    <a:pt x="0" y="526842"/>
                    <a:pt x="526842" y="0"/>
                    <a:pt x="1176734" y="0"/>
                  </a:cubicBezTo>
                  <a:cubicBezTo>
                    <a:pt x="1826626" y="0"/>
                    <a:pt x="2353468" y="526842"/>
                    <a:pt x="2353468" y="1176734"/>
                  </a:cubicBezTo>
                  <a:cubicBezTo>
                    <a:pt x="2353468" y="1826626"/>
                    <a:pt x="1826626" y="2353468"/>
                    <a:pt x="1176734" y="2353468"/>
                  </a:cubicBezTo>
                  <a:cubicBezTo>
                    <a:pt x="526842" y="2353468"/>
                    <a:pt x="0" y="1826626"/>
                    <a:pt x="0" y="11767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73867" tIns="373867" rIns="373867" bIns="373867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kern="1200"/>
                <a:t>Animal Life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1AB1C4E-E3E1-45F9-A863-76F0569BA91A}"/>
                </a:ext>
              </a:extLst>
            </p:cNvPr>
            <p:cNvSpPr/>
            <p:nvPr/>
          </p:nvSpPr>
          <p:spPr>
            <a:xfrm rot="7244559">
              <a:off x="4793614" y="3031852"/>
              <a:ext cx="627546" cy="794295"/>
            </a:xfrm>
            <a:custGeom>
              <a:avLst/>
              <a:gdLst>
                <a:gd name="connsiteX0" fmla="*/ 0 w 627546"/>
                <a:gd name="connsiteY0" fmla="*/ 158859 h 794295"/>
                <a:gd name="connsiteX1" fmla="*/ 313773 w 627546"/>
                <a:gd name="connsiteY1" fmla="*/ 158859 h 794295"/>
                <a:gd name="connsiteX2" fmla="*/ 313773 w 627546"/>
                <a:gd name="connsiteY2" fmla="*/ 0 h 794295"/>
                <a:gd name="connsiteX3" fmla="*/ 627546 w 627546"/>
                <a:gd name="connsiteY3" fmla="*/ 397148 h 794295"/>
                <a:gd name="connsiteX4" fmla="*/ 313773 w 627546"/>
                <a:gd name="connsiteY4" fmla="*/ 794295 h 794295"/>
                <a:gd name="connsiteX5" fmla="*/ 313773 w 627546"/>
                <a:gd name="connsiteY5" fmla="*/ 635436 h 794295"/>
                <a:gd name="connsiteX6" fmla="*/ 0 w 627546"/>
                <a:gd name="connsiteY6" fmla="*/ 635436 h 794295"/>
                <a:gd name="connsiteX7" fmla="*/ 0 w 627546"/>
                <a:gd name="connsiteY7" fmla="*/ 158859 h 79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7546" h="794295">
                  <a:moveTo>
                    <a:pt x="0" y="158859"/>
                  </a:moveTo>
                  <a:lnTo>
                    <a:pt x="313773" y="158859"/>
                  </a:lnTo>
                  <a:lnTo>
                    <a:pt x="313773" y="0"/>
                  </a:lnTo>
                  <a:lnTo>
                    <a:pt x="627546" y="397148"/>
                  </a:lnTo>
                  <a:lnTo>
                    <a:pt x="313773" y="794295"/>
                  </a:lnTo>
                  <a:lnTo>
                    <a:pt x="313773" y="635436"/>
                  </a:lnTo>
                  <a:lnTo>
                    <a:pt x="0" y="635436"/>
                  </a:lnTo>
                  <a:lnTo>
                    <a:pt x="0" y="158859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158858" rIns="188263" bIns="158859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D115A08-E328-4A93-8CCB-4B6587268959}"/>
                </a:ext>
              </a:extLst>
            </p:cNvPr>
            <p:cNvSpPr/>
            <p:nvPr/>
          </p:nvSpPr>
          <p:spPr>
            <a:xfrm>
              <a:off x="6688025" y="3784056"/>
              <a:ext cx="2353468" cy="2353468"/>
            </a:xfrm>
            <a:custGeom>
              <a:avLst/>
              <a:gdLst>
                <a:gd name="connsiteX0" fmla="*/ 0 w 2353468"/>
                <a:gd name="connsiteY0" fmla="*/ 1176734 h 2353468"/>
                <a:gd name="connsiteX1" fmla="*/ 1176734 w 2353468"/>
                <a:gd name="connsiteY1" fmla="*/ 0 h 2353468"/>
                <a:gd name="connsiteX2" fmla="*/ 2353468 w 2353468"/>
                <a:gd name="connsiteY2" fmla="*/ 1176734 h 2353468"/>
                <a:gd name="connsiteX3" fmla="*/ 1176734 w 2353468"/>
                <a:gd name="connsiteY3" fmla="*/ 2353468 h 2353468"/>
                <a:gd name="connsiteX4" fmla="*/ 0 w 2353468"/>
                <a:gd name="connsiteY4" fmla="*/ 1176734 h 2353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3468" h="2353468">
                  <a:moveTo>
                    <a:pt x="0" y="1176734"/>
                  </a:moveTo>
                  <a:cubicBezTo>
                    <a:pt x="0" y="526842"/>
                    <a:pt x="526842" y="0"/>
                    <a:pt x="1176734" y="0"/>
                  </a:cubicBezTo>
                  <a:cubicBezTo>
                    <a:pt x="1826626" y="0"/>
                    <a:pt x="2353468" y="526842"/>
                    <a:pt x="2353468" y="1176734"/>
                  </a:cubicBezTo>
                  <a:cubicBezTo>
                    <a:pt x="2353468" y="1826626"/>
                    <a:pt x="1826626" y="2353468"/>
                    <a:pt x="1176734" y="2353468"/>
                  </a:cubicBezTo>
                  <a:cubicBezTo>
                    <a:pt x="526842" y="2353468"/>
                    <a:pt x="0" y="1826626"/>
                    <a:pt x="0" y="11767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1147401"/>
                <a:satOff val="-9657"/>
                <a:lumOff val="6177"/>
                <a:alphaOff val="0"/>
              </a:schemeClr>
            </a:fillRef>
            <a:effectRef idx="0">
              <a:schemeClr val="accent5">
                <a:hueOff val="1147401"/>
                <a:satOff val="-9657"/>
                <a:lumOff val="6177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73867" tIns="373867" rIns="373867" bIns="373867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kern="1200"/>
                <a:t>Temperature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D2640BD-295C-43B3-97BC-CA618622F48F}"/>
                </a:ext>
              </a:extLst>
            </p:cNvPr>
            <p:cNvSpPr/>
            <p:nvPr/>
          </p:nvSpPr>
          <p:spPr>
            <a:xfrm rot="21600000">
              <a:off x="5799987" y="4563641"/>
              <a:ext cx="627546" cy="794296"/>
            </a:xfrm>
            <a:custGeom>
              <a:avLst/>
              <a:gdLst>
                <a:gd name="connsiteX0" fmla="*/ 0 w 627546"/>
                <a:gd name="connsiteY0" fmla="*/ 158859 h 794295"/>
                <a:gd name="connsiteX1" fmla="*/ 313773 w 627546"/>
                <a:gd name="connsiteY1" fmla="*/ 158859 h 794295"/>
                <a:gd name="connsiteX2" fmla="*/ 313773 w 627546"/>
                <a:gd name="connsiteY2" fmla="*/ 0 h 794295"/>
                <a:gd name="connsiteX3" fmla="*/ 627546 w 627546"/>
                <a:gd name="connsiteY3" fmla="*/ 397148 h 794295"/>
                <a:gd name="connsiteX4" fmla="*/ 313773 w 627546"/>
                <a:gd name="connsiteY4" fmla="*/ 794295 h 794295"/>
                <a:gd name="connsiteX5" fmla="*/ 313773 w 627546"/>
                <a:gd name="connsiteY5" fmla="*/ 635436 h 794295"/>
                <a:gd name="connsiteX6" fmla="*/ 0 w 627546"/>
                <a:gd name="connsiteY6" fmla="*/ 635436 h 794295"/>
                <a:gd name="connsiteX7" fmla="*/ 0 w 627546"/>
                <a:gd name="connsiteY7" fmla="*/ 158859 h 79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7546" h="794295">
                  <a:moveTo>
                    <a:pt x="627546" y="635436"/>
                  </a:moveTo>
                  <a:lnTo>
                    <a:pt x="313773" y="635436"/>
                  </a:lnTo>
                  <a:lnTo>
                    <a:pt x="313773" y="794295"/>
                  </a:lnTo>
                  <a:lnTo>
                    <a:pt x="0" y="397147"/>
                  </a:lnTo>
                  <a:lnTo>
                    <a:pt x="313773" y="0"/>
                  </a:lnTo>
                  <a:lnTo>
                    <a:pt x="313773" y="158859"/>
                  </a:lnTo>
                  <a:lnTo>
                    <a:pt x="627546" y="158859"/>
                  </a:lnTo>
                  <a:lnTo>
                    <a:pt x="627546" y="635436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1147401"/>
                <a:satOff val="-9657"/>
                <a:lumOff val="6177"/>
                <a:alphaOff val="0"/>
              </a:schemeClr>
            </a:fillRef>
            <a:effectRef idx="0">
              <a:schemeClr val="accent5">
                <a:hueOff val="1147401"/>
                <a:satOff val="-9657"/>
                <a:lumOff val="6177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8264" tIns="158860" rIns="0" bIns="158859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900" kern="12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FEB489C-759F-4AFF-8532-6B3BFF329CD8}"/>
                </a:ext>
              </a:extLst>
            </p:cNvPr>
            <p:cNvSpPr/>
            <p:nvPr/>
          </p:nvSpPr>
          <p:spPr>
            <a:xfrm>
              <a:off x="3150505" y="3784056"/>
              <a:ext cx="2353468" cy="2353468"/>
            </a:xfrm>
            <a:custGeom>
              <a:avLst/>
              <a:gdLst>
                <a:gd name="connsiteX0" fmla="*/ 0 w 2353468"/>
                <a:gd name="connsiteY0" fmla="*/ 1176734 h 2353468"/>
                <a:gd name="connsiteX1" fmla="*/ 1176734 w 2353468"/>
                <a:gd name="connsiteY1" fmla="*/ 0 h 2353468"/>
                <a:gd name="connsiteX2" fmla="*/ 2353468 w 2353468"/>
                <a:gd name="connsiteY2" fmla="*/ 1176734 h 2353468"/>
                <a:gd name="connsiteX3" fmla="*/ 1176734 w 2353468"/>
                <a:gd name="connsiteY3" fmla="*/ 2353468 h 2353468"/>
                <a:gd name="connsiteX4" fmla="*/ 0 w 2353468"/>
                <a:gd name="connsiteY4" fmla="*/ 1176734 h 2353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3468" h="2353468">
                  <a:moveTo>
                    <a:pt x="0" y="1176734"/>
                  </a:moveTo>
                  <a:cubicBezTo>
                    <a:pt x="0" y="526842"/>
                    <a:pt x="526842" y="0"/>
                    <a:pt x="1176734" y="0"/>
                  </a:cubicBezTo>
                  <a:cubicBezTo>
                    <a:pt x="1826626" y="0"/>
                    <a:pt x="2353468" y="526842"/>
                    <a:pt x="2353468" y="1176734"/>
                  </a:cubicBezTo>
                  <a:cubicBezTo>
                    <a:pt x="2353468" y="1826626"/>
                    <a:pt x="1826626" y="2353468"/>
                    <a:pt x="1176734" y="2353468"/>
                  </a:cubicBezTo>
                  <a:cubicBezTo>
                    <a:pt x="526842" y="2353468"/>
                    <a:pt x="0" y="1826626"/>
                    <a:pt x="0" y="1176734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2294803"/>
                <a:satOff val="-19314"/>
                <a:lumOff val="12353"/>
                <a:alphaOff val="0"/>
              </a:schemeClr>
            </a:fillRef>
            <a:effectRef idx="0">
              <a:schemeClr val="accent5">
                <a:hueOff val="2294803"/>
                <a:satOff val="-19314"/>
                <a:lumOff val="12353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73867" tIns="373867" rIns="373867" bIns="373867" numCol="1" spcCol="1270" anchor="ctr" anchorCtr="0">
              <a:noAutofit/>
            </a:bodyPr>
            <a:lstStyle/>
            <a:p>
              <a:pPr marL="0" lvl="0" indent="0" algn="ctr" defTabSz="10223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300" kern="1200"/>
                <a:t>Citrus Greening</a:t>
              </a: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39AF175F-96BA-4478-8F38-D68B45E9875B}"/>
              </a:ext>
            </a:extLst>
          </p:cNvPr>
          <p:cNvSpPr/>
          <p:nvPr/>
        </p:nvSpPr>
        <p:spPr>
          <a:xfrm>
            <a:off x="7142" y="0"/>
            <a:ext cx="2743200" cy="27432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1721939621"/>
      </p:ext>
    </p:extLst>
  </p:cSld>
  <p:clrMapOvr>
    <a:masterClrMapping/>
  </p:clrMapOvr>
  <p:transition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656E80D-3F95-4039-8AAA-973CA18C8115}"/>
              </a:ext>
            </a:extLst>
          </p:cNvPr>
          <p:cNvSpPr/>
          <p:nvPr/>
        </p:nvSpPr>
        <p:spPr>
          <a:xfrm>
            <a:off x="5166009" y="734989"/>
            <a:ext cx="2353468" cy="2353468"/>
          </a:xfrm>
          <a:custGeom>
            <a:avLst/>
            <a:gdLst>
              <a:gd name="connsiteX0" fmla="*/ 0 w 2353468"/>
              <a:gd name="connsiteY0" fmla="*/ 1176734 h 2353468"/>
              <a:gd name="connsiteX1" fmla="*/ 1176734 w 2353468"/>
              <a:gd name="connsiteY1" fmla="*/ 0 h 2353468"/>
              <a:gd name="connsiteX2" fmla="*/ 2353468 w 2353468"/>
              <a:gd name="connsiteY2" fmla="*/ 1176734 h 2353468"/>
              <a:gd name="connsiteX3" fmla="*/ 1176734 w 2353468"/>
              <a:gd name="connsiteY3" fmla="*/ 2353468 h 2353468"/>
              <a:gd name="connsiteX4" fmla="*/ 0 w 2353468"/>
              <a:gd name="connsiteY4" fmla="*/ 1176734 h 235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3468" h="2353468">
                <a:moveTo>
                  <a:pt x="0" y="1176734"/>
                </a:moveTo>
                <a:cubicBezTo>
                  <a:pt x="0" y="526842"/>
                  <a:pt x="526842" y="0"/>
                  <a:pt x="1176734" y="0"/>
                </a:cubicBezTo>
                <a:cubicBezTo>
                  <a:pt x="1826626" y="0"/>
                  <a:pt x="2353468" y="526842"/>
                  <a:pt x="2353468" y="1176734"/>
                </a:cubicBezTo>
                <a:cubicBezTo>
                  <a:pt x="2353468" y="1826626"/>
                  <a:pt x="1826626" y="2353468"/>
                  <a:pt x="1176734" y="2353468"/>
                </a:cubicBezTo>
                <a:cubicBezTo>
                  <a:pt x="526842" y="2353468"/>
                  <a:pt x="0" y="1826626"/>
                  <a:pt x="0" y="117673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3867" tIns="373867" rIns="373867" bIns="373867" numCol="1" spcCol="1270" anchor="ctr" anchorCtr="0">
            <a:noAutofit/>
          </a:bodyPr>
          <a:lstStyle/>
          <a:p>
            <a:pPr marL="0" lvl="0" indent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300" kern="1200"/>
              <a:t>Thermo-therapy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C3AF1FD-0FBE-47EB-9AE7-3C0EBFA719C6}"/>
              </a:ext>
            </a:extLst>
          </p:cNvPr>
          <p:cNvSpPr/>
          <p:nvPr/>
        </p:nvSpPr>
        <p:spPr>
          <a:xfrm>
            <a:off x="6934769" y="3794837"/>
            <a:ext cx="2353468" cy="2353468"/>
          </a:xfrm>
          <a:custGeom>
            <a:avLst/>
            <a:gdLst>
              <a:gd name="connsiteX0" fmla="*/ 0 w 2353468"/>
              <a:gd name="connsiteY0" fmla="*/ 1176734 h 2353468"/>
              <a:gd name="connsiteX1" fmla="*/ 1176734 w 2353468"/>
              <a:gd name="connsiteY1" fmla="*/ 0 h 2353468"/>
              <a:gd name="connsiteX2" fmla="*/ 2353468 w 2353468"/>
              <a:gd name="connsiteY2" fmla="*/ 1176734 h 2353468"/>
              <a:gd name="connsiteX3" fmla="*/ 1176734 w 2353468"/>
              <a:gd name="connsiteY3" fmla="*/ 2353468 h 2353468"/>
              <a:gd name="connsiteX4" fmla="*/ 0 w 2353468"/>
              <a:gd name="connsiteY4" fmla="*/ 1176734 h 235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3468" h="2353468">
                <a:moveTo>
                  <a:pt x="0" y="1176734"/>
                </a:moveTo>
                <a:cubicBezTo>
                  <a:pt x="0" y="526842"/>
                  <a:pt x="526842" y="0"/>
                  <a:pt x="1176734" y="0"/>
                </a:cubicBezTo>
                <a:cubicBezTo>
                  <a:pt x="1826626" y="0"/>
                  <a:pt x="2353468" y="526842"/>
                  <a:pt x="2353468" y="1176734"/>
                </a:cubicBezTo>
                <a:cubicBezTo>
                  <a:pt x="2353468" y="1826626"/>
                  <a:pt x="1826626" y="2353468"/>
                  <a:pt x="1176734" y="2353468"/>
                </a:cubicBezTo>
                <a:cubicBezTo>
                  <a:pt x="526842" y="2353468"/>
                  <a:pt x="0" y="1826626"/>
                  <a:pt x="0" y="117673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1147401"/>
              <a:satOff val="-9657"/>
              <a:lumOff val="6177"/>
              <a:alphaOff val="0"/>
            </a:schemeClr>
          </a:fillRef>
          <a:effectRef idx="0">
            <a:schemeClr val="accent5">
              <a:hueOff val="1147401"/>
              <a:satOff val="-9657"/>
              <a:lumOff val="6177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3867" tIns="373867" rIns="373867" bIns="373867" numCol="1" spcCol="1270" anchor="ctr" anchorCtr="0">
            <a:noAutofit/>
          </a:bodyPr>
          <a:lstStyle/>
          <a:p>
            <a:pPr marL="0" lvl="0" indent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300" kern="1200"/>
              <a:t>Reflective Mulch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CD610C-5B8C-4377-8FD4-3D57A9AD7520}"/>
              </a:ext>
            </a:extLst>
          </p:cNvPr>
          <p:cNvSpPr/>
          <p:nvPr/>
        </p:nvSpPr>
        <p:spPr>
          <a:xfrm>
            <a:off x="3397249" y="3794837"/>
            <a:ext cx="2353468" cy="2353468"/>
          </a:xfrm>
          <a:custGeom>
            <a:avLst/>
            <a:gdLst>
              <a:gd name="connsiteX0" fmla="*/ 0 w 2353468"/>
              <a:gd name="connsiteY0" fmla="*/ 1176734 h 2353468"/>
              <a:gd name="connsiteX1" fmla="*/ 1176734 w 2353468"/>
              <a:gd name="connsiteY1" fmla="*/ 0 h 2353468"/>
              <a:gd name="connsiteX2" fmla="*/ 2353468 w 2353468"/>
              <a:gd name="connsiteY2" fmla="*/ 1176734 h 2353468"/>
              <a:gd name="connsiteX3" fmla="*/ 1176734 w 2353468"/>
              <a:gd name="connsiteY3" fmla="*/ 2353468 h 2353468"/>
              <a:gd name="connsiteX4" fmla="*/ 0 w 2353468"/>
              <a:gd name="connsiteY4" fmla="*/ 1176734 h 235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3468" h="2353468">
                <a:moveTo>
                  <a:pt x="0" y="1176734"/>
                </a:moveTo>
                <a:cubicBezTo>
                  <a:pt x="0" y="526842"/>
                  <a:pt x="526842" y="0"/>
                  <a:pt x="1176734" y="0"/>
                </a:cubicBezTo>
                <a:cubicBezTo>
                  <a:pt x="1826626" y="0"/>
                  <a:pt x="2353468" y="526842"/>
                  <a:pt x="2353468" y="1176734"/>
                </a:cubicBezTo>
                <a:cubicBezTo>
                  <a:pt x="2353468" y="1826626"/>
                  <a:pt x="1826626" y="2353468"/>
                  <a:pt x="1176734" y="2353468"/>
                </a:cubicBezTo>
                <a:cubicBezTo>
                  <a:pt x="526842" y="2353468"/>
                  <a:pt x="0" y="1826626"/>
                  <a:pt x="0" y="117673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2294803"/>
              <a:satOff val="-19314"/>
              <a:lumOff val="12353"/>
              <a:alphaOff val="0"/>
            </a:schemeClr>
          </a:fillRef>
          <a:effectRef idx="0">
            <a:schemeClr val="accent5">
              <a:hueOff val="2294803"/>
              <a:satOff val="-19314"/>
              <a:lumOff val="1235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3867" tIns="373867" rIns="373867" bIns="373867" numCol="1" spcCol="1270" anchor="ctr" anchorCtr="0">
            <a:noAutofit/>
          </a:bodyPr>
          <a:lstStyle/>
          <a:p>
            <a:pPr marL="0" lvl="0" indent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50" kern="1200"/>
              <a:t>Combination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39D44B7-D8DC-4619-B406-937E10C93E7C}"/>
              </a:ext>
            </a:extLst>
          </p:cNvPr>
          <p:cNvSpPr/>
          <p:nvPr/>
        </p:nvSpPr>
        <p:spPr>
          <a:xfrm>
            <a:off x="3397249" y="3798571"/>
            <a:ext cx="2353468" cy="2353468"/>
          </a:xfrm>
          <a:custGeom>
            <a:avLst/>
            <a:gdLst>
              <a:gd name="connsiteX0" fmla="*/ 0 w 2353468"/>
              <a:gd name="connsiteY0" fmla="*/ 1176734 h 2353468"/>
              <a:gd name="connsiteX1" fmla="*/ 1176734 w 2353468"/>
              <a:gd name="connsiteY1" fmla="*/ 0 h 2353468"/>
              <a:gd name="connsiteX2" fmla="*/ 2353468 w 2353468"/>
              <a:gd name="connsiteY2" fmla="*/ 1176734 h 2353468"/>
              <a:gd name="connsiteX3" fmla="*/ 1176734 w 2353468"/>
              <a:gd name="connsiteY3" fmla="*/ 2353468 h 2353468"/>
              <a:gd name="connsiteX4" fmla="*/ 0 w 2353468"/>
              <a:gd name="connsiteY4" fmla="*/ 1176734 h 235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3468" h="2353468">
                <a:moveTo>
                  <a:pt x="0" y="1176734"/>
                </a:moveTo>
                <a:cubicBezTo>
                  <a:pt x="0" y="526842"/>
                  <a:pt x="526842" y="0"/>
                  <a:pt x="1176734" y="0"/>
                </a:cubicBezTo>
                <a:cubicBezTo>
                  <a:pt x="1826626" y="0"/>
                  <a:pt x="2353468" y="526842"/>
                  <a:pt x="2353468" y="1176734"/>
                </a:cubicBezTo>
                <a:cubicBezTo>
                  <a:pt x="2353468" y="1826626"/>
                  <a:pt x="1826626" y="2353468"/>
                  <a:pt x="1176734" y="2353468"/>
                </a:cubicBezTo>
                <a:cubicBezTo>
                  <a:pt x="526842" y="2353468"/>
                  <a:pt x="0" y="1826626"/>
                  <a:pt x="0" y="1176734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2294803"/>
              <a:satOff val="-19314"/>
              <a:lumOff val="12353"/>
              <a:alphaOff val="0"/>
            </a:schemeClr>
          </a:fillRef>
          <a:effectRef idx="0">
            <a:schemeClr val="accent5">
              <a:hueOff val="2294803"/>
              <a:satOff val="-19314"/>
              <a:lumOff val="12353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3867" tIns="373867" rIns="373867" bIns="373867" numCol="1" spcCol="1270" anchor="ctr" anchorCtr="0">
            <a:noAutofit/>
          </a:bodyPr>
          <a:lstStyle/>
          <a:p>
            <a:pPr marL="0" lvl="0" indent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300" kern="1200"/>
              <a:t>Citrus Greening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163C6E7-3122-4183-A008-7579AD3FC275}"/>
              </a:ext>
            </a:extLst>
          </p:cNvPr>
          <p:cNvSpPr/>
          <p:nvPr/>
        </p:nvSpPr>
        <p:spPr>
          <a:xfrm>
            <a:off x="0" y="0"/>
            <a:ext cx="2743200" cy="27432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3400504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C2F85D-FCE3-4AB8-9AA8-78B0E5BD94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334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FBBE07-273D-4A2E-8519-7BF7729BD235}"/>
              </a:ext>
            </a:extLst>
          </p:cNvPr>
          <p:cNvSpPr/>
          <p:nvPr/>
        </p:nvSpPr>
        <p:spPr>
          <a:xfrm>
            <a:off x="11463917" y="6642556"/>
            <a:ext cx="72808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800">
                <a:solidFill>
                  <a:schemeClr val="bg1"/>
                </a:solidFill>
              </a:rPr>
              <a:t>(</a:t>
            </a:r>
            <a:r>
              <a:rPr lang="en-US" sz="800" i="1">
                <a:solidFill>
                  <a:schemeClr val="bg1"/>
                </a:solidFill>
              </a:rPr>
              <a:t>citrus, </a:t>
            </a:r>
            <a:r>
              <a:rPr lang="en-US" sz="800">
                <a:solidFill>
                  <a:schemeClr val="bg1"/>
                </a:solidFill>
              </a:rPr>
              <a:t>2021)</a:t>
            </a:r>
          </a:p>
        </p:txBody>
      </p:sp>
    </p:spTree>
    <p:extLst>
      <p:ext uri="{BB962C8B-B14F-4D97-AF65-F5344CB8AC3E}">
        <p14:creationId xmlns:p14="http://schemas.microsoft.com/office/powerpoint/2010/main" val="3237913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F13C58-510D-4FD2-AAB4-76F714C70D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682878"/>
      </p:ext>
    </p:extLst>
  </p:cSld>
  <p:clrMapOvr>
    <a:masterClrMapping/>
  </p:clrMapOvr>
  <p:transition spd="slow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236EE-4E64-4652-BF79-3A29A5126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82" y="0"/>
            <a:ext cx="2518953" cy="970450"/>
          </a:xfrm>
        </p:spPr>
        <p:txBody>
          <a:bodyPr>
            <a:normAutofit/>
          </a:bodyPr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1CF6D-C555-4F4B-A1E2-F51BB11E8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982" y="970450"/>
            <a:ext cx="10353762" cy="5529943"/>
          </a:xfrm>
        </p:spPr>
        <p:txBody>
          <a:bodyPr>
            <a:noAutofit/>
          </a:bodyPr>
          <a:lstStyle/>
          <a:p>
            <a:pPr marL="36900" indent="-457200">
              <a:buNone/>
            </a:pPr>
            <a:r>
              <a:rPr lang="en-US" sz="1600" i="1" err="1"/>
              <a:t>african</a:t>
            </a:r>
            <a:r>
              <a:rPr lang="en-US" sz="1600" i="1"/>
              <a:t> citrus psyllid</a:t>
            </a:r>
            <a:r>
              <a:rPr lang="en-US" sz="1600"/>
              <a:t>. Retrieved February 4, 2021.</a:t>
            </a:r>
          </a:p>
          <a:p>
            <a:pPr marL="36900" indent="-457200">
              <a:buNone/>
            </a:pPr>
            <a:r>
              <a:rPr lang="en-US" sz="1600" i="1" err="1"/>
              <a:t>african</a:t>
            </a:r>
            <a:r>
              <a:rPr lang="en-US" sz="1600" i="1"/>
              <a:t> citrus psyllid</a:t>
            </a:r>
            <a:r>
              <a:rPr lang="en-US" sz="1600"/>
              <a:t>. Retrieved February 4, 2021.</a:t>
            </a:r>
          </a:p>
          <a:p>
            <a:pPr marL="36900" indent="-457200">
              <a:buNone/>
            </a:pPr>
            <a:r>
              <a:rPr lang="en-US" sz="1600" i="1" err="1"/>
              <a:t>asian</a:t>
            </a:r>
            <a:r>
              <a:rPr lang="en-US" sz="1600" i="1"/>
              <a:t> citrus psyllid</a:t>
            </a:r>
            <a:r>
              <a:rPr lang="en-US" sz="1600"/>
              <a:t>. Retrieved February 4, 2021.</a:t>
            </a:r>
          </a:p>
          <a:p>
            <a:pPr marL="36900" indent="-457200">
              <a:buNone/>
            </a:pPr>
            <a:r>
              <a:rPr lang="en-US" sz="1600" i="1" err="1"/>
              <a:t>asian</a:t>
            </a:r>
            <a:r>
              <a:rPr lang="en-US" sz="1600" i="1"/>
              <a:t> citrus psyllid</a:t>
            </a:r>
            <a:r>
              <a:rPr lang="en-US" sz="1600"/>
              <a:t>. Retrieved February 4, 2021.</a:t>
            </a:r>
          </a:p>
          <a:p>
            <a:pPr marL="36900" indent="-457200">
              <a:buNone/>
            </a:pPr>
            <a:r>
              <a:rPr lang="en-US" sz="1600" i="1"/>
              <a:t>Citrus</a:t>
            </a:r>
            <a:r>
              <a:rPr lang="en-US" sz="1600"/>
              <a:t>. Retrieved January 28, 2021.</a:t>
            </a:r>
          </a:p>
          <a:p>
            <a:pPr marL="36900" indent="-457200">
              <a:buNone/>
            </a:pPr>
            <a:r>
              <a:rPr lang="en-US" sz="1600" i="1"/>
              <a:t>citrus thermotherapy</a:t>
            </a:r>
            <a:r>
              <a:rPr lang="en-US" sz="1600"/>
              <a:t>. Retrieved February 17, 2021.</a:t>
            </a:r>
          </a:p>
          <a:p>
            <a:pPr marL="36900" indent="-457200">
              <a:buNone/>
            </a:pPr>
            <a:r>
              <a:rPr lang="en-US" sz="1600" i="1"/>
              <a:t>citrus thermotherapy</a:t>
            </a:r>
            <a:r>
              <a:rPr lang="en-US" sz="1600"/>
              <a:t>. Retrieved February 17, 2021.</a:t>
            </a:r>
          </a:p>
          <a:p>
            <a:pPr marL="36900" indent="-457200">
              <a:buNone/>
            </a:pPr>
            <a:r>
              <a:rPr lang="en-US" sz="1600"/>
              <a:t>Duan, Y. (2013, August). Prescription for Curing Citrus Greening: Apply Heat and Wait. Retrieved February 16, 2021, from https://agresearchmag.ars.usda.gov/2013/aug/citrus.</a:t>
            </a:r>
          </a:p>
          <a:p>
            <a:pPr marL="36900" indent="-457200">
              <a:buNone/>
            </a:pPr>
            <a:r>
              <a:rPr lang="en-US" sz="1600"/>
              <a:t>Elizabeth E. Grafton-Cardwell Ph.D. Retrieved January 21, 2021, from https://ucanr.edu/?facultyid=843 </a:t>
            </a:r>
          </a:p>
          <a:p>
            <a:pPr marL="36900" indent="-457200">
              <a:buNone/>
            </a:pPr>
            <a:r>
              <a:rPr lang="en-US" sz="1600"/>
              <a:t>Going Green - But Not the Good Kind: On Climate Change and Plant Pandemics. Retrieved January 19, 2021, from https://www.keapbk.com/blogs/keap/going-green-but-not-the-good-kind-on-climate-change-and-plant-pandemics </a:t>
            </a:r>
          </a:p>
          <a:p>
            <a:pPr marL="36900" indent="-457200">
              <a:buNone/>
            </a:pPr>
            <a:r>
              <a:rPr lang="en-US" sz="1600"/>
              <a:t>Grafton-Cardwell, E. (2020, January 29). Huanglongbing (HLB or Citrus Greening). Retrieved January 21, 2021, from https://cisr.ucr.edu/invasive-species/huanglongbing-hlb-or-citrus-greening#:~:text=The%20Situation%3A%20Citrus%20huanglongbing%20(HLB,greening%20that%20have%20been%20described. </a:t>
            </a:r>
          </a:p>
          <a:p>
            <a:pPr marL="36900" indent="-457200">
              <a:buNone/>
            </a:pPr>
            <a:r>
              <a:rPr lang="en-US" sz="1600" i="1"/>
              <a:t>greenhouse</a:t>
            </a:r>
            <a:r>
              <a:rPr lang="en-US" sz="1600"/>
              <a:t>. Retrieved February 18, 2021.</a:t>
            </a:r>
          </a:p>
        </p:txBody>
      </p:sp>
    </p:spTree>
    <p:extLst>
      <p:ext uri="{BB962C8B-B14F-4D97-AF65-F5344CB8AC3E}">
        <p14:creationId xmlns:p14="http://schemas.microsoft.com/office/powerpoint/2010/main" val="350180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34436-ED0E-4D6A-A0BE-FF72D3F33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597" y="0"/>
            <a:ext cx="4222180" cy="970450"/>
          </a:xfrm>
        </p:spPr>
        <p:txBody>
          <a:bodyPr/>
          <a:lstStyle/>
          <a:p>
            <a:r>
              <a:rPr lang="en-US"/>
              <a:t>References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83AB3-DD9A-4AC0-887C-BDD1D359F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597" y="970450"/>
            <a:ext cx="10353762" cy="5602628"/>
          </a:xfrm>
        </p:spPr>
        <p:txBody>
          <a:bodyPr>
            <a:normAutofit lnSpcReduction="10000"/>
          </a:bodyPr>
          <a:lstStyle/>
          <a:p>
            <a:pPr marL="36900" indent="-457200">
              <a:buNone/>
            </a:pPr>
            <a:r>
              <a:rPr lang="en-US" sz="1600" i="1"/>
              <a:t>greenhouse with trees</a:t>
            </a:r>
            <a:r>
              <a:rPr lang="en-US" sz="1600"/>
              <a:t>. Retrieved February 18, 2021.</a:t>
            </a:r>
          </a:p>
          <a:p>
            <a:pPr marL="36900" indent="-457200">
              <a:buNone/>
            </a:pPr>
            <a:r>
              <a:rPr lang="en-US" sz="1600" i="1"/>
              <a:t>map of </a:t>
            </a:r>
            <a:r>
              <a:rPr lang="en-US" sz="1600" i="1" err="1"/>
              <a:t>florida</a:t>
            </a:r>
            <a:r>
              <a:rPr lang="en-US" sz="1600" i="1"/>
              <a:t> no words</a:t>
            </a:r>
            <a:r>
              <a:rPr lang="en-US" sz="1600"/>
              <a:t>. Retrieved February 4, 2021.</a:t>
            </a:r>
          </a:p>
          <a:p>
            <a:pPr marL="36900" indent="0">
              <a:buNone/>
            </a:pPr>
            <a:r>
              <a:rPr lang="en-US" sz="1600" i="1"/>
              <a:t>map of united states no words</a:t>
            </a:r>
            <a:r>
              <a:rPr lang="en-US" sz="1600"/>
              <a:t>. Retrieved February 4, 2021.</a:t>
            </a:r>
          </a:p>
          <a:p>
            <a:pPr marL="36900" indent="0">
              <a:buNone/>
            </a:pPr>
            <a:r>
              <a:rPr lang="en-US" sz="1600"/>
              <a:t>Martin, K., Hodges, A., &amp; </a:t>
            </a:r>
            <a:r>
              <a:rPr lang="en-US" sz="1600" err="1"/>
              <a:t>Leppla</a:t>
            </a:r>
            <a:r>
              <a:rPr lang="en-US" sz="1600"/>
              <a:t>, N. (2017, June). Citrus Pests. Retrieved January 21, 2021, from http://www.idtools.org/id/citrus/pests/factsheet.php?name=African+citrus+psyllid</a:t>
            </a:r>
          </a:p>
          <a:p>
            <a:pPr marL="36900" indent="0">
              <a:buNone/>
            </a:pPr>
            <a:r>
              <a:rPr lang="en-US" sz="1600" i="1"/>
              <a:t>Orange half. Retrieved </a:t>
            </a:r>
            <a:r>
              <a:rPr lang="en-US" sz="1600"/>
              <a:t>February 4, 2021.</a:t>
            </a:r>
          </a:p>
          <a:p>
            <a:pPr marL="36900" indent="0">
              <a:buNone/>
            </a:pPr>
            <a:r>
              <a:rPr lang="en-US" sz="1600" i="1"/>
              <a:t>Orange with citrus greening disease</a:t>
            </a:r>
            <a:r>
              <a:rPr lang="en-US" sz="1600"/>
              <a:t>. Retrieved February 4, 2021.</a:t>
            </a:r>
          </a:p>
          <a:p>
            <a:pPr marL="36900" indent="0">
              <a:buNone/>
            </a:pPr>
            <a:r>
              <a:rPr lang="en-US" sz="1600"/>
              <a:t>Patel, C., Srivastava, R., Rana, A., Kunwar, R., Tiwari, J., &amp; Dudpuri, K. (2021, February 12). Evaluation of reflective silver plastic mulch on controlling whitefly and associated disease incidence on tomato crop. Retrieved February 18, 2021, from https://www.entomoljournal.com/archives/?year=2021&amp;vol=9&amp;issue=1&amp;ArticleId=8365</a:t>
            </a:r>
          </a:p>
          <a:p>
            <a:pPr marL="36900" indent="0">
              <a:buNone/>
            </a:pPr>
            <a:r>
              <a:rPr lang="en-US" sz="1600" i="1"/>
              <a:t>reflective mulch trees, 2021. </a:t>
            </a:r>
            <a:r>
              <a:rPr lang="en-US" sz="1600"/>
              <a:t>Retrieved February 17, 2021.</a:t>
            </a:r>
            <a:endParaRPr lang="en-US" sz="1600" i="1"/>
          </a:p>
          <a:p>
            <a:pPr marL="36900" indent="0">
              <a:buNone/>
            </a:pPr>
            <a:r>
              <a:rPr lang="en-US" sz="1600" i="1"/>
              <a:t>reflective mulch tomato</a:t>
            </a:r>
            <a:r>
              <a:rPr lang="en-US" sz="1600"/>
              <a:t>. Retrieved February 17, 2021.</a:t>
            </a:r>
          </a:p>
          <a:p>
            <a:pPr marL="36900" indent="0">
              <a:buNone/>
            </a:pPr>
            <a:r>
              <a:rPr lang="en-US" sz="1600" i="1"/>
              <a:t>reflective mulch tomato</a:t>
            </a:r>
            <a:r>
              <a:rPr lang="en-US" sz="1600"/>
              <a:t>. Retrieved February 17, 2021.</a:t>
            </a:r>
          </a:p>
          <a:p>
            <a:pPr marL="36900" indent="0">
              <a:buNone/>
            </a:pPr>
            <a:r>
              <a:rPr lang="en-US" sz="1600"/>
              <a:t>Xia, Y., Deng, X., Fan, G., </a:t>
            </a:r>
            <a:r>
              <a:rPr lang="en-US" sz="1600" err="1"/>
              <a:t>Sequeira</a:t>
            </a:r>
            <a:r>
              <a:rPr lang="en-US" sz="1600"/>
              <a:t>, R., Takeuchi, Y., &amp; Baez, I. (2016). Impact of high temperature on </a:t>
            </a:r>
            <a:r>
              <a:rPr lang="en-US" sz="1600" err="1"/>
              <a:t>huanglongbing</a:t>
            </a:r>
            <a:r>
              <a:rPr lang="en-US" sz="1600"/>
              <a:t> for development of a field management strategy. </a:t>
            </a:r>
            <a:r>
              <a:rPr lang="en-US" sz="1600" err="1"/>
              <a:t>Citrograph</a:t>
            </a:r>
            <a:r>
              <a:rPr lang="en-US" sz="1600"/>
              <a:t>, 44-50. </a:t>
            </a:r>
          </a:p>
          <a:p>
            <a:pPr marL="36900" indent="0">
              <a:buNone/>
            </a:pPr>
            <a:r>
              <a:rPr lang="en-US" sz="1600"/>
              <a:t>Yongping Duan. Retrieved February 16, 2021, from https://www.linkedin.com/in/yongping-duan-37aa183b</a:t>
            </a:r>
          </a:p>
          <a:p>
            <a:pPr marL="36900" indent="0">
              <a:buNone/>
            </a:pPr>
            <a:r>
              <a:rPr lang="en-US" sz="1600" err="1"/>
              <a:t>Yulu</a:t>
            </a:r>
            <a:r>
              <a:rPr lang="en-US" sz="1600"/>
              <a:t> Xia. Retrieved January 19, 2021, from https://cipm.ncsu.edu/people/yuluxia/ </a:t>
            </a:r>
          </a:p>
          <a:p>
            <a:pPr marL="36900" indent="0">
              <a:buNone/>
            </a:pPr>
            <a:endParaRPr lang="en-US" sz="1600"/>
          </a:p>
          <a:p>
            <a:pPr marL="36900" indent="0">
              <a:buNone/>
            </a:pP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461034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B4F07-0471-47B2-B041-480D32D69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441" y="1233378"/>
            <a:ext cx="5441285" cy="23649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Defining the Problem</a:t>
            </a:r>
          </a:p>
        </p:txBody>
      </p:sp>
      <p:pic>
        <p:nvPicPr>
          <p:cNvPr id="7" name="Picture 6" descr="A picture containing ground, grass, outdoor, green&#10;&#10;Description automatically generated">
            <a:extLst>
              <a:ext uri="{FF2B5EF4-FFF2-40B4-BE49-F238E27FC236}">
                <a16:creationId xmlns:a16="http://schemas.microsoft.com/office/drawing/2014/main" id="{1C377C71-7F37-47F3-B64E-F9C808437B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4953" r="14399" b="-1"/>
          <a:stretch/>
        </p:blipFill>
        <p:spPr>
          <a:xfrm>
            <a:off x="0" y="0"/>
            <a:ext cx="3803370" cy="31494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60D2BE-C4C1-4202-8F10-54A2C5BE4F00}"/>
              </a:ext>
            </a:extLst>
          </p:cNvPr>
          <p:cNvSpPr txBox="1"/>
          <p:nvPr/>
        </p:nvSpPr>
        <p:spPr>
          <a:xfrm>
            <a:off x="-10653" y="6719949"/>
            <a:ext cx="885296" cy="138052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orange half, </a:t>
            </a:r>
            <a:r>
              <a:rPr lang="en-US" sz="700">
                <a:solidFill>
                  <a:srgbClr val="FFFFFF"/>
                </a:solidFill>
              </a:rPr>
              <a:t>2021)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ABED4F-364F-4E6E-B38C-B163B71C2123}"/>
              </a:ext>
            </a:extLst>
          </p:cNvPr>
          <p:cNvSpPr txBox="1"/>
          <p:nvPr/>
        </p:nvSpPr>
        <p:spPr>
          <a:xfrm>
            <a:off x="1" y="3149435"/>
            <a:ext cx="1683026" cy="138051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orange with citrus greening disease, </a:t>
            </a:r>
            <a:r>
              <a:rPr lang="en-US" sz="700">
                <a:solidFill>
                  <a:srgbClr val="FFFFFF"/>
                </a:solidFill>
              </a:rPr>
              <a:t>2021)</a:t>
            </a:r>
          </a:p>
        </p:txBody>
      </p:sp>
      <p:pic>
        <p:nvPicPr>
          <p:cNvPr id="6" name="Picture 5" descr="A picture containing orange, citrus, oranges, fruit&#10;&#10;Description automatically generated">
            <a:extLst>
              <a:ext uri="{FF2B5EF4-FFF2-40B4-BE49-F238E27FC236}">
                <a16:creationId xmlns:a16="http://schemas.microsoft.com/office/drawing/2014/main" id="{072865DD-7D38-4274-B5B5-78DE000468B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-317709" y="3149425"/>
            <a:ext cx="5304652" cy="382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147576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84C15-6B0A-426F-87B6-D5ACC51BB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8703" y="5485635"/>
            <a:ext cx="6694592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Citrus Disease in Florida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A0991736-35AD-4C43-BD9E-B9E702721F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68943" y="284029"/>
            <a:ext cx="8854113" cy="54674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9E492B2-7ED3-420C-9B3C-D654C86CB3EA}"/>
              </a:ext>
            </a:extLst>
          </p:cNvPr>
          <p:cNvSpPr txBox="1"/>
          <p:nvPr/>
        </p:nvSpPr>
        <p:spPr>
          <a:xfrm>
            <a:off x="9039958" y="284029"/>
            <a:ext cx="148309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map of united states no words</a:t>
            </a:r>
            <a:r>
              <a:rPr lang="en-US" sz="700">
                <a:solidFill>
                  <a:srgbClr val="FFFFFF"/>
                </a:solidFill>
              </a:rPr>
              <a:t>, 2021)</a:t>
            </a:r>
          </a:p>
        </p:txBody>
      </p:sp>
    </p:spTree>
    <p:extLst>
      <p:ext uri="{BB962C8B-B14F-4D97-AF65-F5344CB8AC3E}">
        <p14:creationId xmlns:p14="http://schemas.microsoft.com/office/powerpoint/2010/main" val="2709081077"/>
      </p:ext>
    </p:extLst>
  </p:cSld>
  <p:clrMapOvr>
    <a:masterClrMapping/>
  </p:clrMapOvr>
  <p:transition spd="med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84C15-6B0A-426F-87B6-D5ACC51BB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4629" y="5483921"/>
            <a:ext cx="6872160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Citrus Disease in Florida</a:t>
            </a: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6748A0F5-954A-4368-B7CA-32CB9FDE8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127073" y="285743"/>
            <a:ext cx="5927272" cy="56013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8A9687-F1E0-4921-B15A-8A4B05AC0F12}"/>
              </a:ext>
            </a:extLst>
          </p:cNvPr>
          <p:cNvSpPr txBox="1"/>
          <p:nvPr/>
        </p:nvSpPr>
        <p:spPr>
          <a:xfrm>
            <a:off x="7749180" y="285743"/>
            <a:ext cx="130516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>
                <a:solidFill>
                  <a:srgbClr val="FFFFFF"/>
                </a:solidFill>
              </a:rPr>
              <a:t>map of </a:t>
            </a:r>
            <a:r>
              <a:rPr lang="en-US" sz="700" i="1" err="1">
                <a:solidFill>
                  <a:srgbClr val="FFFFFF"/>
                </a:solidFill>
              </a:rPr>
              <a:t>florida</a:t>
            </a:r>
            <a:r>
              <a:rPr lang="en-US" sz="700" i="1">
                <a:solidFill>
                  <a:srgbClr val="FFFFFF"/>
                </a:solidFill>
              </a:rPr>
              <a:t> no words</a:t>
            </a:r>
            <a:r>
              <a:rPr lang="en-US" sz="700">
                <a:solidFill>
                  <a:srgbClr val="FFFFFF"/>
                </a:solidFill>
              </a:rPr>
              <a:t>, 2021)</a:t>
            </a:r>
          </a:p>
        </p:txBody>
      </p:sp>
    </p:spTree>
    <p:extLst>
      <p:ext uri="{BB962C8B-B14F-4D97-AF65-F5344CB8AC3E}">
        <p14:creationId xmlns:p14="http://schemas.microsoft.com/office/powerpoint/2010/main" val="393491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078AF2-587C-48B9-9783-441AE6686301}"/>
              </a:ext>
            </a:extLst>
          </p:cNvPr>
          <p:cNvSpPr/>
          <p:nvPr/>
        </p:nvSpPr>
        <p:spPr>
          <a:xfrm>
            <a:off x="4491035" y="774561"/>
            <a:ext cx="3209926" cy="12923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latin typeface="Calisto MT (Headings)"/>
              </a:rPr>
              <a:t>Group Perspectives:</a:t>
            </a:r>
          </a:p>
          <a:p>
            <a:pPr algn="ctr"/>
            <a:r>
              <a:rPr lang="en-US" sz="2800">
                <a:latin typeface="Calisto MT (Headings)"/>
              </a:rPr>
              <a:t>Citrus Disease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1C09986-242F-4489-8486-AD790592605D}"/>
              </a:ext>
            </a:extLst>
          </p:cNvPr>
          <p:cNvSpPr/>
          <p:nvPr/>
        </p:nvSpPr>
        <p:spPr>
          <a:xfrm>
            <a:off x="3551335" y="3625781"/>
            <a:ext cx="2078834" cy="20734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Government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AA054FD-39FD-4343-AA48-7D6EEDEFE74B}"/>
              </a:ext>
            </a:extLst>
          </p:cNvPr>
          <p:cNvSpPr/>
          <p:nvPr/>
        </p:nvSpPr>
        <p:spPr>
          <a:xfrm>
            <a:off x="6494858" y="3625781"/>
            <a:ext cx="2078834" cy="20734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Economy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FEA27DA-C6BF-40F7-BF2B-54027DE9CE36}"/>
              </a:ext>
            </a:extLst>
          </p:cNvPr>
          <p:cNvSpPr/>
          <p:nvPr/>
        </p:nvSpPr>
        <p:spPr>
          <a:xfrm>
            <a:off x="607811" y="3625781"/>
            <a:ext cx="2078834" cy="20734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Scientists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0F65203-0879-4A28-B084-EB5F7C21B4AD}"/>
              </a:ext>
            </a:extLst>
          </p:cNvPr>
          <p:cNvCxnSpPr>
            <a:cxnSpLocks/>
            <a:stCxn id="11" idx="0"/>
            <a:endCxn id="4" idx="2"/>
          </p:cNvCxnSpPr>
          <p:nvPr/>
        </p:nvCxnSpPr>
        <p:spPr>
          <a:xfrm flipV="1">
            <a:off x="1647228" y="2066925"/>
            <a:ext cx="4448770" cy="15588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758DA0-B22A-492A-81AF-493F8209232C}"/>
              </a:ext>
            </a:extLst>
          </p:cNvPr>
          <p:cNvCxnSpPr>
            <a:stCxn id="4" idx="2"/>
            <a:endCxn id="9" idx="0"/>
          </p:cNvCxnSpPr>
          <p:nvPr/>
        </p:nvCxnSpPr>
        <p:spPr>
          <a:xfrm flipH="1">
            <a:off x="4590752" y="2066925"/>
            <a:ext cx="1505246" cy="15588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B7535A-58FA-4C83-B049-8BB2CE27470E}"/>
              </a:ext>
            </a:extLst>
          </p:cNvPr>
          <p:cNvCxnSpPr>
            <a:stCxn id="4" idx="2"/>
            <a:endCxn id="10" idx="0"/>
          </p:cNvCxnSpPr>
          <p:nvPr/>
        </p:nvCxnSpPr>
        <p:spPr>
          <a:xfrm>
            <a:off x="6095998" y="2066925"/>
            <a:ext cx="1438277" cy="15588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4B1A0D9-8356-4E0A-BF4C-B1EF12576BF3}"/>
              </a:ext>
            </a:extLst>
          </p:cNvPr>
          <p:cNvCxnSpPr>
            <a:stCxn id="4" idx="2"/>
            <a:endCxn id="8" idx="0"/>
          </p:cNvCxnSpPr>
          <p:nvPr/>
        </p:nvCxnSpPr>
        <p:spPr>
          <a:xfrm>
            <a:off x="6095998" y="2066925"/>
            <a:ext cx="4381801" cy="155885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87093DD9-CD54-4DE5-8391-A185F26B7C7F}"/>
              </a:ext>
            </a:extLst>
          </p:cNvPr>
          <p:cNvSpPr/>
          <p:nvPr/>
        </p:nvSpPr>
        <p:spPr>
          <a:xfrm>
            <a:off x="9438382" y="3625781"/>
            <a:ext cx="2078834" cy="207341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3639867872"/>
      </p:ext>
    </p:extLst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picture containing snow, surrounded, fresh&#10;&#10;Description automatically generated">
            <a:extLst>
              <a:ext uri="{FF2B5EF4-FFF2-40B4-BE49-F238E27FC236}">
                <a16:creationId xmlns:a16="http://schemas.microsoft.com/office/drawing/2014/main" id="{D28DDB29-EE3E-4825-A94D-66FDEC82E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4576349" cy="316184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E42E7C3-5C01-40FE-80F4-3AE09F202EDB}"/>
              </a:ext>
            </a:extLst>
          </p:cNvPr>
          <p:cNvSpPr txBox="1"/>
          <p:nvPr/>
        </p:nvSpPr>
        <p:spPr>
          <a:xfrm>
            <a:off x="0" y="3161841"/>
            <a:ext cx="117880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/>
              <a:t>(</a:t>
            </a:r>
            <a:r>
              <a:rPr lang="en-US" sz="700" i="1"/>
              <a:t>snow on citrus trees</a:t>
            </a:r>
            <a:r>
              <a:rPr lang="en-US" sz="700"/>
              <a:t>, 2021)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C1074235-3F25-45DE-918F-6BB991385C1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605675" y="3787816"/>
            <a:ext cx="4586324" cy="307018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7093DD9-CD54-4DE5-8391-A185F26B7C7F}"/>
              </a:ext>
            </a:extLst>
          </p:cNvPr>
          <p:cNvSpPr/>
          <p:nvPr/>
        </p:nvSpPr>
        <p:spPr>
          <a:xfrm>
            <a:off x="3632490" y="997829"/>
            <a:ext cx="4927019" cy="4862342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/>
              <a:t>Environment</a:t>
            </a:r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42B07C-DA00-4531-BD27-837A6A12FE52}"/>
              </a:ext>
            </a:extLst>
          </p:cNvPr>
          <p:cNvSpPr txBox="1"/>
          <p:nvPr/>
        </p:nvSpPr>
        <p:spPr>
          <a:xfrm>
            <a:off x="11346757" y="3587761"/>
            <a:ext cx="90601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/>
              <a:t>(</a:t>
            </a:r>
            <a:r>
              <a:rPr lang="en-US" sz="700" i="1"/>
              <a:t>citrus psyllid, </a:t>
            </a:r>
            <a:r>
              <a:rPr lang="en-US" sz="700"/>
              <a:t>2021)</a:t>
            </a:r>
          </a:p>
        </p:txBody>
      </p:sp>
    </p:spTree>
    <p:extLst>
      <p:ext uri="{BB962C8B-B14F-4D97-AF65-F5344CB8AC3E}">
        <p14:creationId xmlns:p14="http://schemas.microsoft.com/office/powerpoint/2010/main" val="113399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271CD70-E1C7-4169-BD97-29201487A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08661"/>
            <a:ext cx="10353762" cy="970450"/>
          </a:xfrm>
        </p:spPr>
        <p:txBody>
          <a:bodyPr/>
          <a:lstStyle/>
          <a:p>
            <a:r>
              <a:rPr lang="en-US"/>
              <a:t>Reasons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38E1B5-4FDA-4207-A9F2-D6D702050EEE}"/>
              </a:ext>
            </a:extLst>
          </p:cNvPr>
          <p:cNvSpPr/>
          <p:nvPr/>
        </p:nvSpPr>
        <p:spPr>
          <a:xfrm>
            <a:off x="4724400" y="1432595"/>
            <a:ext cx="2743200" cy="27432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Environment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DF8661-006F-425F-83CB-10B1E5599C60}"/>
              </a:ext>
            </a:extLst>
          </p:cNvPr>
          <p:cNvSpPr/>
          <p:nvPr/>
        </p:nvSpPr>
        <p:spPr>
          <a:xfrm>
            <a:off x="1981200" y="5032356"/>
            <a:ext cx="2743200" cy="1371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Animal Life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5D50DF-4071-4972-9D12-4CD7184B02B1}"/>
              </a:ext>
            </a:extLst>
          </p:cNvPr>
          <p:cNvSpPr/>
          <p:nvPr/>
        </p:nvSpPr>
        <p:spPr>
          <a:xfrm>
            <a:off x="7467600" y="5032356"/>
            <a:ext cx="2743200" cy="1371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Temperature</a:t>
            </a:r>
          </a:p>
        </p:txBody>
      </p:sp>
    </p:spTree>
    <p:extLst>
      <p:ext uri="{BB962C8B-B14F-4D97-AF65-F5344CB8AC3E}">
        <p14:creationId xmlns:p14="http://schemas.microsoft.com/office/powerpoint/2010/main" val="2560137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insect&#10;&#10;Description automatically generated">
            <a:extLst>
              <a:ext uri="{FF2B5EF4-FFF2-40B4-BE49-F238E27FC236}">
                <a16:creationId xmlns:a16="http://schemas.microsoft.com/office/drawing/2014/main" id="{DDB485FD-7BDB-4219-87DD-7A9CCC10D9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257" r="1" b="20436"/>
          <a:stretch/>
        </p:blipFill>
        <p:spPr>
          <a:xfrm>
            <a:off x="1198896" y="2601777"/>
            <a:ext cx="6080760" cy="3525671"/>
          </a:xfrm>
          <a:prstGeom prst="rect">
            <a:avLst/>
          </a:prstGeom>
        </p:spPr>
      </p:pic>
      <p:pic>
        <p:nvPicPr>
          <p:cNvPr id="3" name="Picture 2" descr="A picture containing invertebrate, arthropod, spider&#10;&#10;Description automatically generated">
            <a:extLst>
              <a:ext uri="{FF2B5EF4-FFF2-40B4-BE49-F238E27FC236}">
                <a16:creationId xmlns:a16="http://schemas.microsoft.com/office/drawing/2014/main" id="{21008B64-B49B-483F-A211-C3252C4F60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r="1723" b="-5"/>
          <a:stretch/>
        </p:blipFill>
        <p:spPr>
          <a:xfrm>
            <a:off x="7435123" y="2601777"/>
            <a:ext cx="3609120" cy="35256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854061-0676-45AC-B207-883D1E784428}"/>
              </a:ext>
            </a:extLst>
          </p:cNvPr>
          <p:cNvSpPr txBox="1"/>
          <p:nvPr/>
        </p:nvSpPr>
        <p:spPr>
          <a:xfrm>
            <a:off x="9934644" y="5927393"/>
            <a:ext cx="11095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 err="1">
                <a:solidFill>
                  <a:srgbClr val="FFFFFF"/>
                </a:solidFill>
              </a:rPr>
              <a:t>asian</a:t>
            </a:r>
            <a:r>
              <a:rPr lang="en-US" sz="700" i="1">
                <a:solidFill>
                  <a:srgbClr val="FFFFFF"/>
                </a:solidFill>
              </a:rPr>
              <a:t> citrus psyllid, </a:t>
            </a:r>
            <a:r>
              <a:rPr lang="en-US" sz="700">
                <a:solidFill>
                  <a:srgbClr val="FFFFFF"/>
                </a:solidFill>
              </a:rPr>
              <a:t>2021)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91855A-DFB6-4539-922B-1932CDC198D8}"/>
              </a:ext>
            </a:extLst>
          </p:cNvPr>
          <p:cNvSpPr txBox="1"/>
          <p:nvPr/>
        </p:nvSpPr>
        <p:spPr>
          <a:xfrm>
            <a:off x="6170057" y="5927393"/>
            <a:ext cx="1109599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</a:rPr>
              <a:t>(</a:t>
            </a:r>
            <a:r>
              <a:rPr lang="en-US" sz="700" i="1" err="1">
                <a:solidFill>
                  <a:srgbClr val="FFFFFF"/>
                </a:solidFill>
              </a:rPr>
              <a:t>asian</a:t>
            </a:r>
            <a:r>
              <a:rPr lang="en-US" sz="700" i="1">
                <a:solidFill>
                  <a:srgbClr val="FFFFFF"/>
                </a:solidFill>
              </a:rPr>
              <a:t> citrus psyllid, </a:t>
            </a:r>
            <a:r>
              <a:rPr lang="en-US" sz="700">
                <a:solidFill>
                  <a:srgbClr val="FFFFFF"/>
                </a:solidFill>
              </a:rPr>
              <a:t>2021)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07C41A-EEDF-446F-98F2-848838E16685}"/>
              </a:ext>
            </a:extLst>
          </p:cNvPr>
          <p:cNvSpPr/>
          <p:nvPr/>
        </p:nvSpPr>
        <p:spPr>
          <a:xfrm>
            <a:off x="179882" y="188202"/>
            <a:ext cx="2743200" cy="137160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Animal Life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BAEBC1-0DB2-470F-9CEC-D211A5B9FBEE}"/>
              </a:ext>
            </a:extLst>
          </p:cNvPr>
          <p:cNvSpPr/>
          <p:nvPr/>
        </p:nvSpPr>
        <p:spPr>
          <a:xfrm>
            <a:off x="2658334" y="188202"/>
            <a:ext cx="1435364" cy="1379307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(Local)</a:t>
            </a:r>
          </a:p>
        </p:txBody>
      </p:sp>
    </p:spTree>
    <p:extLst>
      <p:ext uri="{BB962C8B-B14F-4D97-AF65-F5344CB8AC3E}">
        <p14:creationId xmlns:p14="http://schemas.microsoft.com/office/powerpoint/2010/main" val="2616652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E8B826"/>
      </a:accent1>
      <a:accent2>
        <a:srgbClr val="E2CA72"/>
      </a:accent2>
      <a:accent3>
        <a:srgbClr val="BD723B"/>
      </a:accent3>
      <a:accent4>
        <a:srgbClr val="AE9376"/>
      </a:accent4>
      <a:accent5>
        <a:srgbClr val="A77F41"/>
      </a:accent5>
      <a:accent6>
        <a:srgbClr val="A1AE79"/>
      </a:accent6>
      <a:hlink>
        <a:srgbClr val="F1D06A"/>
      </a:hlink>
      <a:folHlink>
        <a:srgbClr val="EDDCA8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D5CBAF11-69B7-47EA-BC01-41F77058C2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856</Words>
  <Application>Microsoft Office PowerPoint</Application>
  <PresentationFormat>Widescreen</PresentationFormat>
  <Paragraphs>108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Calibri</vt:lpstr>
      <vt:lpstr>Calisto MT</vt:lpstr>
      <vt:lpstr>Calisto MT (Headings)</vt:lpstr>
      <vt:lpstr>Wingdings 2</vt:lpstr>
      <vt:lpstr>Slate</vt:lpstr>
      <vt:lpstr>Citrus Disease</vt:lpstr>
      <vt:lpstr>PowerPoint Presentation</vt:lpstr>
      <vt:lpstr>Defining the Problem</vt:lpstr>
      <vt:lpstr>Citrus Disease in Florida</vt:lpstr>
      <vt:lpstr>Citrus Disease in Florida</vt:lpstr>
      <vt:lpstr>PowerPoint Presentation</vt:lpstr>
      <vt:lpstr>PowerPoint Presentation</vt:lpstr>
      <vt:lpstr>Reasons</vt:lpstr>
      <vt:lpstr>PowerPoint Presentation</vt:lpstr>
      <vt:lpstr>PowerPoint Presentation</vt:lpstr>
      <vt:lpstr>PowerPoint Presentation</vt:lpstr>
      <vt:lpstr>PowerPoint Presentation</vt:lpstr>
      <vt:lpstr>Recap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References (Cont.)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Citrus Disease</dc:title>
  <dc:creator>Sherrard Kaylin Elizabeth</dc:creator>
  <cp:lastModifiedBy>Kasen Sherrard</cp:lastModifiedBy>
  <cp:revision>1</cp:revision>
  <dcterms:created xsi:type="dcterms:W3CDTF">2021-03-01T18:09:00Z</dcterms:created>
  <dcterms:modified xsi:type="dcterms:W3CDTF">2021-05-24T16:39:24Z</dcterms:modified>
</cp:coreProperties>
</file>

<file path=docProps/thumbnail.jpeg>
</file>